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sldIdLst>
    <p:sldId id="256" r:id="rId2"/>
    <p:sldId id="257" r:id="rId3"/>
    <p:sldId id="260" r:id="rId4"/>
    <p:sldId id="263" r:id="rId5"/>
    <p:sldId id="262" r:id="rId6"/>
    <p:sldId id="264" r:id="rId7"/>
    <p:sldId id="265" r:id="rId8"/>
    <p:sldId id="266" r:id="rId9"/>
    <p:sldId id="267" r:id="rId10"/>
    <p:sldId id="25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66786" autoAdjust="0"/>
  </p:normalViewPr>
  <p:slideViewPr>
    <p:cSldViewPr snapToGrid="0">
      <p:cViewPr varScale="1">
        <p:scale>
          <a:sx n="71" d="100"/>
          <a:sy n="71" d="100"/>
        </p:scale>
        <p:origin x="72"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C813F4-EF0F-4418-A62B-A0E44F82E435}" type="datetimeFigureOut">
              <a:rPr lang="en-US" smtClean="0"/>
              <a:t>10/27/2021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EB59BE-CF00-430F-ACE5-76ED1991C029}" type="slidenum">
              <a:rPr lang="en-US" smtClean="0"/>
              <a:t>‹#›</a:t>
            </a:fld>
            <a:endParaRPr lang="en-US"/>
          </a:p>
        </p:txBody>
      </p:sp>
    </p:spTree>
    <p:extLst>
      <p:ext uri="{BB962C8B-B14F-4D97-AF65-F5344CB8AC3E}">
        <p14:creationId xmlns:p14="http://schemas.microsoft.com/office/powerpoint/2010/main" val="2969886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EB59BE-CF00-430F-ACE5-76ED1991C029}" type="slidenum">
              <a:rPr lang="en-US" smtClean="0"/>
              <a:t>6</a:t>
            </a:fld>
            <a:endParaRPr lang="en-US"/>
          </a:p>
        </p:txBody>
      </p:sp>
    </p:spTree>
    <p:extLst>
      <p:ext uri="{BB962C8B-B14F-4D97-AF65-F5344CB8AC3E}">
        <p14:creationId xmlns:p14="http://schemas.microsoft.com/office/powerpoint/2010/main" val="3564660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organization's financial analysis closely links with the information from the chief nursing officer and the ICU manager. The organization receives about 4000 catheter patients for urinary tract surgery in a year. With a prevalence rate of 20%, about 800 patients develop complications related to CAUTIs. Of those diagnosed while in the hospital, about 500 are forced to have a three-day stay in the hospital for control and management. When the cause of hospitalization is established to be CAUTIs, the hospital caters for the hospital stay. Averagely, the hospital stay is $2,607, and thus the hospital usually loses $3,910,500 in a year through the extended hospital stay. According to Ferguson (2018), the CMS requires the healthcare providing hospitals to cater for expenses on the development of HAIs, including CAUTIs. About 5% of the patients are readmitted to the hospital, and according to the hospital's policy, the patient covers 80% of the care while the hospital covers the rest. The 200 readmitted patients thus the organization lose $312,000 in a year through readmissions. Other costs associated with the CAUTIs condition include poor reputation that leads to a low number of clients, treatment procedures, and decreased trust among the patients. The minimum cost of treatment of CAUTIs, according to AHRQ (2019), is $4,694, meaning that the organization averagely loses over $5 million on treating the CAUTIs patients. Generally, the organization loses over $10 million in treating CAUTIs in a year.</a:t>
            </a:r>
            <a:endParaRPr lang="en-US" dirty="0"/>
          </a:p>
        </p:txBody>
      </p:sp>
      <p:sp>
        <p:nvSpPr>
          <p:cNvPr id="4" name="Slide Number Placeholder 3"/>
          <p:cNvSpPr>
            <a:spLocks noGrp="1"/>
          </p:cNvSpPr>
          <p:nvPr>
            <p:ph type="sldNum" sz="quarter" idx="10"/>
          </p:nvPr>
        </p:nvSpPr>
        <p:spPr/>
        <p:txBody>
          <a:bodyPr/>
          <a:lstStyle/>
          <a:p>
            <a:fld id="{B2EB59BE-CF00-430F-ACE5-76ED1991C029}" type="slidenum">
              <a:rPr lang="en-US" smtClean="0"/>
              <a:t>8</a:t>
            </a:fld>
            <a:endParaRPr lang="en-US"/>
          </a:p>
        </p:txBody>
      </p:sp>
    </p:spTree>
    <p:extLst>
      <p:ext uri="{BB962C8B-B14F-4D97-AF65-F5344CB8AC3E}">
        <p14:creationId xmlns:p14="http://schemas.microsoft.com/office/powerpoint/2010/main" val="8839429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According to </a:t>
            </a:r>
            <a:r>
              <a:rPr lang="en-US" sz="1200" kern="1200" dirty="0" err="1" smtClean="0">
                <a:solidFill>
                  <a:schemeClr val="tx1"/>
                </a:solidFill>
                <a:effectLst/>
                <a:latin typeface="+mn-lt"/>
                <a:ea typeface="+mn-ea"/>
                <a:cs typeface="+mn-cs"/>
              </a:rPr>
              <a:t>Berto</a:t>
            </a:r>
            <a:r>
              <a:rPr lang="en-US" sz="1200" kern="1200" dirty="0" smtClean="0">
                <a:solidFill>
                  <a:schemeClr val="tx1"/>
                </a:solidFill>
                <a:effectLst/>
                <a:latin typeface="+mn-lt"/>
                <a:ea typeface="+mn-ea"/>
                <a:cs typeface="+mn-cs"/>
              </a:rPr>
              <a:t> (2019), the nurse-driven protocols provide the nurses with autonomy, enabling them to make decisions based on their scope of practice. This initiates a healthy working environment whereby the nurses own the responsibility and control their practice. A systematic review by Durant (2017) established that nurse-driven protocols effectively controlled CAUTIs, leading to a great reduction in the prevalence of infections in healthcare centers.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Through a study, Jones et al. (2019) established that regular training on catheter insertion and management contributed to a significant decrease in CAUTIs. The education program can be done for the new nurses in the hospital and twice every year as a reminder for the non-entry nurses. In collaboration with the management, the chief nursing officer should contract trainers and facilitate reading materials for the effective implementation of quality improvement initiatives. </a:t>
            </a:r>
            <a:r>
              <a:rPr lang="en-US" sz="1200" kern="1200" smtClean="0">
                <a:solidFill>
                  <a:schemeClr val="tx1"/>
                </a:solidFill>
                <a:effectLst/>
                <a:latin typeface="+mn-lt"/>
                <a:ea typeface="+mn-ea"/>
                <a:cs typeface="+mn-cs"/>
              </a:rPr>
              <a:t>This intervention may require financing but generally cannot go beyond $200,000 in a year which is far more cost-effective than the financial constraints contributed by the CAUTIs.</a:t>
            </a:r>
          </a:p>
          <a:p>
            <a:endParaRPr lang="en-US" dirty="0"/>
          </a:p>
        </p:txBody>
      </p:sp>
      <p:sp>
        <p:nvSpPr>
          <p:cNvPr id="4" name="Slide Number Placeholder 3"/>
          <p:cNvSpPr>
            <a:spLocks noGrp="1"/>
          </p:cNvSpPr>
          <p:nvPr>
            <p:ph type="sldNum" sz="quarter" idx="10"/>
          </p:nvPr>
        </p:nvSpPr>
        <p:spPr/>
        <p:txBody>
          <a:bodyPr/>
          <a:lstStyle/>
          <a:p>
            <a:fld id="{B2EB59BE-CF00-430F-ACE5-76ED1991C029}" type="slidenum">
              <a:rPr lang="en-US" smtClean="0"/>
              <a:t>9</a:t>
            </a:fld>
            <a:endParaRPr lang="en-US"/>
          </a:p>
        </p:txBody>
      </p:sp>
    </p:spTree>
    <p:extLst>
      <p:ext uri="{BB962C8B-B14F-4D97-AF65-F5344CB8AC3E}">
        <p14:creationId xmlns:p14="http://schemas.microsoft.com/office/powerpoint/2010/main" val="894510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10/27/2021</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10/27/2021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10/27/2021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10/27/2021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10/27/2021</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10/27/2021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10/27/2021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10/27/2021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10/27/2021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10/27/2021</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10/27/2021</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10/27/2021</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cdc.gov/hai/ca_uti/uti.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8000" b="1" cap="none" dirty="0" smtClean="0">
                <a:solidFill>
                  <a:schemeClr val="tx1"/>
                </a:solidFill>
                <a:latin typeface="Angsana New" panose="02020603050405020304" pitchFamily="18" charset="-34"/>
                <a:cs typeface="Angsana New" panose="02020603050405020304" pitchFamily="18" charset="-34"/>
              </a:rPr>
              <a:t>Financial Impacts of CAUTIs</a:t>
            </a:r>
            <a:endParaRPr lang="en-US" sz="8000" b="1" cap="none" dirty="0">
              <a:solidFill>
                <a:schemeClr val="tx1"/>
              </a:solidFill>
              <a:latin typeface="Angsana New" panose="02020603050405020304" pitchFamily="18" charset="-34"/>
              <a:cs typeface="Angsana New" panose="02020603050405020304" pitchFamily="18" charset="-34"/>
            </a:endParaRPr>
          </a:p>
        </p:txBody>
      </p:sp>
      <p:sp>
        <p:nvSpPr>
          <p:cNvPr id="3" name="Subtitle 2"/>
          <p:cNvSpPr>
            <a:spLocks noGrp="1"/>
          </p:cNvSpPr>
          <p:nvPr>
            <p:ph type="subTitle" idx="1"/>
          </p:nvPr>
        </p:nvSpPr>
        <p:spPr>
          <a:xfrm>
            <a:off x="2215045" y="5493376"/>
            <a:ext cx="8045373" cy="1228099"/>
          </a:xfrm>
        </p:spPr>
        <p:txBody>
          <a:bodyPr>
            <a:normAutofit/>
          </a:bodyPr>
          <a:lstStyle/>
          <a:p>
            <a:r>
              <a:rPr lang="en-US" dirty="0" smtClean="0"/>
              <a:t>Name</a:t>
            </a:r>
          </a:p>
          <a:p>
            <a:r>
              <a:rPr lang="en-US" dirty="0" smtClean="0"/>
              <a:t>Course</a:t>
            </a:r>
          </a:p>
          <a:p>
            <a:r>
              <a:rPr lang="en-US" dirty="0" smtClean="0"/>
              <a:t>date</a:t>
            </a:r>
            <a:endParaRPr lang="en-US" dirty="0"/>
          </a:p>
        </p:txBody>
      </p:sp>
    </p:spTree>
    <p:extLst>
      <p:ext uri="{BB962C8B-B14F-4D97-AF65-F5344CB8AC3E}">
        <p14:creationId xmlns:p14="http://schemas.microsoft.com/office/powerpoint/2010/main" val="3663413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b="1" cap="none" dirty="0" smtClean="0">
                <a:latin typeface="Times New Roman" panose="02020603050405020304" pitchFamily="18" charset="0"/>
                <a:cs typeface="Times New Roman" panose="02020603050405020304" pitchFamily="18" charset="0"/>
              </a:rPr>
              <a:t>References</a:t>
            </a:r>
            <a:endParaRPr lang="en-US" sz="4400" b="1"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1398495"/>
            <a:ext cx="10178322" cy="4481098"/>
          </a:xfrm>
        </p:spPr>
        <p:txBody>
          <a:bodyPr>
            <a:normAutofit fontScale="92500" lnSpcReduction="20000"/>
          </a:bodyPr>
          <a:lstStyle/>
          <a:p>
            <a:r>
              <a:rPr lang="en-US" dirty="0"/>
              <a:t>CDC. (2019). </a:t>
            </a:r>
            <a:r>
              <a:rPr lang="en-US" i="1" dirty="0"/>
              <a:t>Catheter-associated Urinary Tract Infections (CAUTI) | HAI | CDC</a:t>
            </a:r>
            <a:r>
              <a:rPr lang="en-US" dirty="0"/>
              <a:t>. Centers for Disease Control and Prevention. </a:t>
            </a:r>
            <a:r>
              <a:rPr lang="en-US" dirty="0">
                <a:hlinkClick r:id="rId2"/>
              </a:rPr>
              <a:t>https://</a:t>
            </a:r>
            <a:r>
              <a:rPr lang="en-US" dirty="0" smtClean="0">
                <a:hlinkClick r:id="rId2"/>
              </a:rPr>
              <a:t>www.cdc.gov/hai/ca_uti/uti.html</a:t>
            </a:r>
            <a:endParaRPr lang="en-US" dirty="0" smtClean="0"/>
          </a:p>
          <a:p>
            <a:r>
              <a:rPr lang="en-US" dirty="0" err="1"/>
              <a:t>Welden</a:t>
            </a:r>
            <a:r>
              <a:rPr lang="en-US" dirty="0"/>
              <a:t>, L. M. (</a:t>
            </a:r>
            <a:r>
              <a:rPr lang="en-US" dirty="0" smtClean="0"/>
              <a:t>2018). </a:t>
            </a:r>
            <a:r>
              <a:rPr lang="en-US" dirty="0"/>
              <a:t>Electronic health record: driving evidence-based catheter-associated urinary tract infections (CAUTI) care practices. </a:t>
            </a:r>
            <a:r>
              <a:rPr lang="en-US" i="1" dirty="0"/>
              <a:t>Online J Issues </a:t>
            </a:r>
            <a:r>
              <a:rPr lang="en-US" i="1" dirty="0" err="1"/>
              <a:t>Nurs</a:t>
            </a:r>
            <a:r>
              <a:rPr lang="en-US" dirty="0"/>
              <a:t>, </a:t>
            </a:r>
            <a:r>
              <a:rPr lang="en-US" i="1" dirty="0"/>
              <a:t>18</a:t>
            </a:r>
            <a:r>
              <a:rPr lang="en-US" dirty="0"/>
              <a:t>(3</a:t>
            </a:r>
            <a:r>
              <a:rPr lang="en-US" dirty="0" smtClean="0"/>
              <a:t>).</a:t>
            </a:r>
          </a:p>
          <a:p>
            <a:r>
              <a:rPr lang="en-US" dirty="0"/>
              <a:t>Durant, D. J. (2017). Nurse-driven protocols and the prevention of catheter-associated urinary tract infections: a systematic review. </a:t>
            </a:r>
            <a:r>
              <a:rPr lang="en-US" i="1" dirty="0"/>
              <a:t>American journal of infection control</a:t>
            </a:r>
            <a:r>
              <a:rPr lang="en-US" dirty="0"/>
              <a:t>, </a:t>
            </a:r>
            <a:r>
              <a:rPr lang="en-US" i="1" dirty="0"/>
              <a:t>45</a:t>
            </a:r>
            <a:r>
              <a:rPr lang="en-US" dirty="0"/>
              <a:t>(12), 1331-1341</a:t>
            </a:r>
            <a:r>
              <a:rPr lang="en-US" dirty="0" smtClean="0"/>
              <a:t>.</a:t>
            </a:r>
            <a:endParaRPr lang="en-US" dirty="0" smtClean="0"/>
          </a:p>
          <a:p>
            <a:r>
              <a:rPr lang="en-US" dirty="0"/>
              <a:t>Hutton, D. W., </a:t>
            </a:r>
            <a:r>
              <a:rPr lang="en-US" dirty="0" err="1"/>
              <a:t>Krein</a:t>
            </a:r>
            <a:r>
              <a:rPr lang="en-US" dirty="0"/>
              <a:t>, S. L., Saint, S., Graves, N., </a:t>
            </a:r>
            <a:r>
              <a:rPr lang="en-US" dirty="0" err="1"/>
              <a:t>Kolli</a:t>
            </a:r>
            <a:r>
              <a:rPr lang="en-US" dirty="0"/>
              <a:t>, A., </a:t>
            </a:r>
            <a:r>
              <a:rPr lang="en-US" dirty="0" err="1"/>
              <a:t>Lynem</a:t>
            </a:r>
            <a:r>
              <a:rPr lang="en-US" dirty="0"/>
              <a:t>, R., &amp; </a:t>
            </a:r>
            <a:r>
              <a:rPr lang="en-US" dirty="0" err="1"/>
              <a:t>Mody</a:t>
            </a:r>
            <a:r>
              <a:rPr lang="en-US" dirty="0"/>
              <a:t>, L. (2018). An economic evaluation of a catheter‐associated urinary tract infection prevention program in nursing homes. </a:t>
            </a:r>
            <a:r>
              <a:rPr lang="en-US" i="1" dirty="0"/>
              <a:t>Journal of the American Geriatrics Society</a:t>
            </a:r>
            <a:r>
              <a:rPr lang="en-US" dirty="0"/>
              <a:t>, </a:t>
            </a:r>
            <a:r>
              <a:rPr lang="en-US" i="1" dirty="0"/>
              <a:t>66</a:t>
            </a:r>
            <a:r>
              <a:rPr lang="en-US" dirty="0"/>
              <a:t>(4), 742-747.</a:t>
            </a:r>
          </a:p>
          <a:p>
            <a:r>
              <a:rPr lang="en-US" dirty="0"/>
              <a:t>Jones, L. F., </a:t>
            </a:r>
            <a:r>
              <a:rPr lang="en-US" dirty="0" err="1"/>
              <a:t>Meyrick</a:t>
            </a:r>
            <a:r>
              <a:rPr lang="en-US" dirty="0"/>
              <a:t>, J., Barth, J., Dunham, O., &amp; McNulty, C. A. M. (2019). Effectiveness of behavioral interventions to reduce urinary tract infections and Escherichia coli bacteremia for older adults across all care settings: a systematic review. </a:t>
            </a:r>
            <a:r>
              <a:rPr lang="en-US" i="1" dirty="0"/>
              <a:t>Journal of Hospital Infection</a:t>
            </a:r>
            <a:r>
              <a:rPr lang="en-US" dirty="0"/>
              <a:t>, </a:t>
            </a:r>
            <a:r>
              <a:rPr lang="en-US" i="1" dirty="0"/>
              <a:t>102</a:t>
            </a:r>
            <a:r>
              <a:rPr lang="en-US" dirty="0"/>
              <a:t>(2), 200-218.</a:t>
            </a:r>
          </a:p>
          <a:p>
            <a:r>
              <a:rPr lang="en-US" dirty="0" smtClean="0"/>
              <a:t>Smith</a:t>
            </a:r>
            <a:r>
              <a:rPr lang="en-US" dirty="0"/>
              <a:t>, D. R., </a:t>
            </a:r>
            <a:r>
              <a:rPr lang="en-US" dirty="0" err="1"/>
              <a:t>Pouwels</a:t>
            </a:r>
            <a:r>
              <a:rPr lang="en-US" dirty="0"/>
              <a:t>, K. B., Hopkins, S., Naylor, N. R., </a:t>
            </a:r>
            <a:r>
              <a:rPr lang="en-US" dirty="0" err="1"/>
              <a:t>Smieszek</a:t>
            </a:r>
            <a:r>
              <a:rPr lang="en-US" dirty="0"/>
              <a:t>, T., &amp; </a:t>
            </a:r>
            <a:r>
              <a:rPr lang="en-US" dirty="0" err="1"/>
              <a:t>Robotham</a:t>
            </a:r>
            <a:r>
              <a:rPr lang="en-US" dirty="0"/>
              <a:t>, J. V. (2019). Epidemiology and health-economic burden of urinary-catheter-associated </a:t>
            </a:r>
            <a:endParaRPr lang="en-US" dirty="0" smtClean="0"/>
          </a:p>
          <a:p>
            <a:endParaRPr lang="en-US" dirty="0" smtClean="0"/>
          </a:p>
          <a:p>
            <a:endParaRPr lang="en-US" dirty="0"/>
          </a:p>
          <a:p>
            <a:endParaRPr lang="en-US" dirty="0"/>
          </a:p>
        </p:txBody>
      </p:sp>
    </p:spTree>
    <p:extLst>
      <p:ext uri="{BB962C8B-B14F-4D97-AF65-F5344CB8AC3E}">
        <p14:creationId xmlns:p14="http://schemas.microsoft.com/office/powerpoint/2010/main" val="3844626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cap="none" dirty="0" smtClean="0">
                <a:latin typeface="Times New Roman" panose="02020603050405020304" pitchFamily="18" charset="0"/>
                <a:cs typeface="Times New Roman" panose="02020603050405020304" pitchFamily="18" charset="0"/>
              </a:rPr>
              <a:t>Catheter Associated Urinary Tract Infections (CAUTIs)</a:t>
            </a:r>
            <a:endParaRPr lang="en-US" b="1"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t>CAUTIs are infections in the urinary tract acquired within the healthcare environment through the drainage catheters.</a:t>
            </a:r>
          </a:p>
          <a:p>
            <a:r>
              <a:rPr lang="en-US" dirty="0" smtClean="0"/>
              <a:t>About 15%-20% of the hospitalized people in the United States use urinary catheters during their stay and this highly contributes to the risk of developing CAUTIs (CDC, 2019).</a:t>
            </a:r>
          </a:p>
          <a:p>
            <a:r>
              <a:rPr lang="en-US" dirty="0" smtClean="0"/>
              <a:t>CAUTIs are largely associated with poor hygiene among the healthcare providers, who tough the catheters with contaminated hands.</a:t>
            </a:r>
          </a:p>
          <a:p>
            <a:r>
              <a:rPr lang="en-US" dirty="0" smtClean="0"/>
              <a:t>Other causes of infections are associated with poor adherence to the nursing standards including proper drainage of the catheters, avoiding the kinking of the catheters, and regular use of the antiseptics or sterilizers in preventing growth of infective microorganisms.</a:t>
            </a:r>
          </a:p>
          <a:p>
            <a:endParaRPr lang="en-US" dirty="0"/>
          </a:p>
        </p:txBody>
      </p:sp>
    </p:spTree>
    <p:extLst>
      <p:ext uri="{BB962C8B-B14F-4D97-AF65-F5344CB8AC3E}">
        <p14:creationId xmlns:p14="http://schemas.microsoft.com/office/powerpoint/2010/main" val="3035507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cap="none" dirty="0" smtClean="0">
                <a:latin typeface="Times New Roman" panose="02020603050405020304" pitchFamily="18" charset="0"/>
                <a:cs typeface="Times New Roman" panose="02020603050405020304" pitchFamily="18" charset="0"/>
              </a:rPr>
              <a:t>State and Impact of CAUTIs in the Hospital </a:t>
            </a:r>
            <a:endParaRPr lang="en-US" b="1"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nSpc>
                <a:spcPct val="150000"/>
              </a:lnSpc>
            </a:pPr>
            <a:r>
              <a:rPr lang="en-US" dirty="0" smtClean="0"/>
              <a:t>The infection rate of the CAUTIs in the hospital is very high, 20% of the urinary catheter patients.</a:t>
            </a:r>
          </a:p>
          <a:p>
            <a:pPr>
              <a:lnSpc>
                <a:spcPct val="150000"/>
              </a:lnSpc>
            </a:pPr>
            <a:r>
              <a:rPr lang="en-US" dirty="0" smtClean="0"/>
              <a:t>Contributed to extended periods of hospitalization</a:t>
            </a:r>
          </a:p>
          <a:p>
            <a:pPr>
              <a:lnSpc>
                <a:spcPct val="150000"/>
              </a:lnSpc>
            </a:pPr>
            <a:r>
              <a:rPr lang="en-US" dirty="0" smtClean="0"/>
              <a:t>Has led to increased cost of care for the CAUTIs patients</a:t>
            </a:r>
          </a:p>
          <a:p>
            <a:pPr>
              <a:lnSpc>
                <a:spcPct val="150000"/>
              </a:lnSpc>
            </a:pPr>
            <a:r>
              <a:rPr lang="en-US" dirty="0" smtClean="0"/>
              <a:t>Contributed to losses through compensation expenses</a:t>
            </a:r>
          </a:p>
          <a:p>
            <a:pPr>
              <a:lnSpc>
                <a:spcPct val="150000"/>
              </a:lnSpc>
            </a:pPr>
            <a:r>
              <a:rPr lang="en-US" dirty="0" smtClean="0"/>
              <a:t>Reduced trust from the public thus low turn-up for services.</a:t>
            </a:r>
            <a:endParaRPr lang="en-US" dirty="0"/>
          </a:p>
        </p:txBody>
      </p:sp>
    </p:spTree>
    <p:extLst>
      <p:ext uri="{BB962C8B-B14F-4D97-AF65-F5344CB8AC3E}">
        <p14:creationId xmlns:p14="http://schemas.microsoft.com/office/powerpoint/2010/main" val="2695685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0618" y="2777855"/>
            <a:ext cx="10178322" cy="1492132"/>
          </a:xfrm>
        </p:spPr>
        <p:txBody>
          <a:bodyPr/>
          <a:lstStyle/>
          <a:p>
            <a:pPr algn="ctr"/>
            <a:r>
              <a:rPr lang="en-US" b="1" cap="none" dirty="0" smtClean="0">
                <a:latin typeface="Times New Roman" panose="02020603050405020304" pitchFamily="18" charset="0"/>
                <a:cs typeface="Times New Roman" panose="02020603050405020304" pitchFamily="18" charset="0"/>
              </a:rPr>
              <a:t>Article Analysis on Financial Impact of CAUTIs</a:t>
            </a:r>
            <a:endParaRPr lang="en-US" b="1"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0884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cap="none" dirty="0" smtClean="0">
                <a:latin typeface="Times New Roman" panose="02020603050405020304" pitchFamily="18" charset="0"/>
                <a:cs typeface="Times New Roman" panose="02020603050405020304" pitchFamily="18" charset="0"/>
              </a:rPr>
              <a:t>Article 1: Hutton et al. (2018)</a:t>
            </a:r>
            <a:endParaRPr lang="en-US" b="1"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1874517"/>
            <a:ext cx="10178322" cy="4005075"/>
          </a:xfrm>
        </p:spPr>
        <p:txBody>
          <a:bodyPr>
            <a:normAutofit fontScale="92500" lnSpcReduction="20000"/>
          </a:bodyPr>
          <a:lstStyle/>
          <a:p>
            <a:pPr>
              <a:lnSpc>
                <a:spcPct val="150000"/>
              </a:lnSpc>
            </a:pPr>
            <a:r>
              <a:rPr lang="en-US" dirty="0" smtClean="0"/>
              <a:t>The study evaluated the economic </a:t>
            </a:r>
            <a:r>
              <a:rPr lang="en-US" dirty="0"/>
              <a:t>impact of catheter-associated urinary tract infections (CAUTIs) prevention programs in nursing homes</a:t>
            </a:r>
            <a:endParaRPr lang="en-US" dirty="0" smtClean="0"/>
          </a:p>
          <a:p>
            <a:pPr>
              <a:lnSpc>
                <a:spcPct val="150000"/>
              </a:lnSpc>
            </a:pPr>
            <a:r>
              <a:rPr lang="en-US" dirty="0" smtClean="0"/>
              <a:t>Used a randomized controlled trial design of study to establish the cost-effectiveness of CAUTIs control interventions.</a:t>
            </a:r>
          </a:p>
          <a:p>
            <a:pPr>
              <a:lnSpc>
                <a:spcPct val="150000"/>
              </a:lnSpc>
            </a:pPr>
            <a:r>
              <a:rPr lang="en-US" dirty="0" smtClean="0"/>
              <a:t>The cost of treating CAUTIs decreased by $54,316 in a year</a:t>
            </a:r>
          </a:p>
          <a:p>
            <a:pPr>
              <a:lnSpc>
                <a:spcPct val="150000"/>
              </a:lnSpc>
            </a:pPr>
            <a:r>
              <a:rPr lang="en-US" dirty="0" smtClean="0"/>
              <a:t>Net saving including the intervention cost was </a:t>
            </a:r>
            <a:r>
              <a:rPr lang="en-US" dirty="0"/>
              <a:t>$34,037 </a:t>
            </a:r>
            <a:endParaRPr lang="en-US" dirty="0" smtClean="0"/>
          </a:p>
          <a:p>
            <a:pPr>
              <a:lnSpc>
                <a:spcPct val="150000"/>
              </a:lnSpc>
            </a:pPr>
            <a:r>
              <a:rPr lang="en-US" dirty="0" smtClean="0"/>
              <a:t>Contributed to reduced hospitalization rates and cost of </a:t>
            </a:r>
            <a:r>
              <a:rPr lang="en-US" dirty="0"/>
              <a:t>$39,180 </a:t>
            </a:r>
            <a:endParaRPr lang="en-US" dirty="0" smtClean="0"/>
          </a:p>
          <a:p>
            <a:pPr>
              <a:lnSpc>
                <a:spcPct val="150000"/>
              </a:lnSpc>
            </a:pPr>
            <a:r>
              <a:rPr lang="en-US" dirty="0" smtClean="0"/>
              <a:t>This study shows that the interventions against the CAUTIs are cost-effective and effective in reducing financial spending and losses.</a:t>
            </a:r>
            <a:endParaRPr lang="en-US" dirty="0"/>
          </a:p>
        </p:txBody>
      </p:sp>
    </p:spTree>
    <p:extLst>
      <p:ext uri="{BB962C8B-B14F-4D97-AF65-F5344CB8AC3E}">
        <p14:creationId xmlns:p14="http://schemas.microsoft.com/office/powerpoint/2010/main" val="4206728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cap="none" dirty="0" smtClean="0">
                <a:latin typeface="Times New Roman" panose="02020603050405020304" pitchFamily="18" charset="0"/>
                <a:cs typeface="Times New Roman" panose="02020603050405020304" pitchFamily="18" charset="0"/>
              </a:rPr>
              <a:t>Article 2: Smith et al. (2019)</a:t>
            </a:r>
            <a:endParaRPr lang="en-US" b="1"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1874517"/>
            <a:ext cx="10178322" cy="4005075"/>
          </a:xfrm>
        </p:spPr>
        <p:txBody>
          <a:bodyPr>
            <a:normAutofit lnSpcReduction="10000"/>
          </a:bodyPr>
          <a:lstStyle/>
          <a:p>
            <a:pPr>
              <a:lnSpc>
                <a:spcPct val="150000"/>
              </a:lnSpc>
            </a:pPr>
            <a:r>
              <a:rPr lang="en-US" dirty="0" smtClean="0"/>
              <a:t>The study used </a:t>
            </a:r>
            <a:r>
              <a:rPr lang="en-US" dirty="0"/>
              <a:t>a decision-analytic model </a:t>
            </a:r>
            <a:r>
              <a:rPr lang="en-US" dirty="0" smtClean="0"/>
              <a:t>in establishing the annual economic burden</a:t>
            </a:r>
          </a:p>
          <a:p>
            <a:pPr>
              <a:lnSpc>
                <a:spcPct val="150000"/>
              </a:lnSpc>
            </a:pPr>
            <a:r>
              <a:rPr lang="en-US" dirty="0" smtClean="0"/>
              <a:t>CAUTIs were estimated  to be </a:t>
            </a:r>
            <a:r>
              <a:rPr lang="en-US" dirty="0"/>
              <a:t>42,967 </a:t>
            </a:r>
            <a:r>
              <a:rPr lang="en-US" dirty="0" smtClean="0"/>
              <a:t>while the hospital-onset infections were 38,084.</a:t>
            </a:r>
          </a:p>
          <a:p>
            <a:pPr>
              <a:lnSpc>
                <a:spcPct val="150000"/>
              </a:lnSpc>
            </a:pPr>
            <a:r>
              <a:rPr lang="en-US" dirty="0" smtClean="0"/>
              <a:t>CAUTIs contributed to a total of 45, 717 excess bed days and 1467 deaths..</a:t>
            </a:r>
          </a:p>
          <a:p>
            <a:pPr>
              <a:lnSpc>
                <a:spcPct val="150000"/>
              </a:lnSpc>
            </a:pPr>
            <a:r>
              <a:rPr lang="en-US" dirty="0" smtClean="0"/>
              <a:t>A reduction on CAUTIs infection would save $9,800 on hospital costs</a:t>
            </a:r>
          </a:p>
          <a:p>
            <a:pPr>
              <a:lnSpc>
                <a:spcPct val="150000"/>
              </a:lnSpc>
            </a:pPr>
            <a:r>
              <a:rPr lang="en-US" dirty="0" smtClean="0"/>
              <a:t>Annually, the country would save $54.4 million and </a:t>
            </a:r>
            <a:r>
              <a:rPr lang="en-US" dirty="0"/>
              <a:t> £</a:t>
            </a:r>
            <a:r>
              <a:rPr lang="en-US" dirty="0" smtClean="0"/>
              <a:t>209.4 on the economic value in reducing the prevalence of CAUTIs.</a:t>
            </a:r>
          </a:p>
          <a:p>
            <a:pPr>
              <a:lnSpc>
                <a:spcPct val="150000"/>
              </a:lnSpc>
            </a:pPr>
            <a:r>
              <a:rPr lang="en-US" dirty="0" smtClean="0"/>
              <a:t>This indicates that the control of CAUTIs would reduce the economic burden of the adverse health condition, a proven hypothesis that is applicable to the organizational level.</a:t>
            </a:r>
          </a:p>
        </p:txBody>
      </p:sp>
    </p:spTree>
    <p:extLst>
      <p:ext uri="{BB962C8B-B14F-4D97-AF65-F5344CB8AC3E}">
        <p14:creationId xmlns:p14="http://schemas.microsoft.com/office/powerpoint/2010/main" val="1733974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cap="none" dirty="0" smtClean="0">
                <a:latin typeface="Times New Roman" panose="02020603050405020304" pitchFamily="18" charset="0"/>
                <a:cs typeface="Times New Roman" panose="02020603050405020304" pitchFamily="18" charset="0"/>
              </a:rPr>
              <a:t>Information Technology and CAUTIs Control</a:t>
            </a:r>
            <a:endParaRPr lang="en-US" b="1"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1874517"/>
            <a:ext cx="10178322" cy="4005075"/>
          </a:xfrm>
        </p:spPr>
        <p:txBody>
          <a:bodyPr>
            <a:normAutofit fontScale="92500" lnSpcReduction="20000"/>
          </a:bodyPr>
          <a:lstStyle/>
          <a:p>
            <a:pPr>
              <a:lnSpc>
                <a:spcPct val="150000"/>
              </a:lnSpc>
            </a:pPr>
            <a:r>
              <a:rPr lang="en-US" dirty="0" smtClean="0"/>
              <a:t>Technologies are aimed at achieving timely, cost-effective, and quality care for the patients.</a:t>
            </a:r>
          </a:p>
          <a:p>
            <a:pPr>
              <a:lnSpc>
                <a:spcPct val="150000"/>
              </a:lnSpc>
            </a:pPr>
            <a:r>
              <a:rPr lang="en-US" dirty="0" smtClean="0"/>
              <a:t>Nursing relies on evidence-based practices which involves the epidemiological data collected through the nursing operations within the hospital.</a:t>
            </a:r>
          </a:p>
          <a:p>
            <a:pPr>
              <a:lnSpc>
                <a:spcPct val="150000"/>
              </a:lnSpc>
            </a:pPr>
            <a:r>
              <a:rPr lang="en-US" dirty="0" smtClean="0"/>
              <a:t>Hospital data on patient care is stored using the digital electronic records, the EHR systems that increase the timeliness of access and information for researching the effective practices in the care processes.</a:t>
            </a:r>
          </a:p>
          <a:p>
            <a:pPr>
              <a:lnSpc>
                <a:spcPct val="150000"/>
              </a:lnSpc>
            </a:pPr>
            <a:r>
              <a:rPr lang="en-US" dirty="0" err="1" smtClean="0"/>
              <a:t>Welden</a:t>
            </a:r>
            <a:r>
              <a:rPr lang="en-US" dirty="0"/>
              <a:t> </a:t>
            </a:r>
            <a:r>
              <a:rPr lang="en-US" dirty="0" smtClean="0"/>
              <a:t>(2018) through a study established that the electronic health records (EHR) system increased the access of the evidence-based practices, thus reducing the prevalence of CAUTIs and other HAIs by using the effective interventions and observing the defective trends of care.</a:t>
            </a:r>
          </a:p>
        </p:txBody>
      </p:sp>
    </p:spTree>
    <p:extLst>
      <p:ext uri="{BB962C8B-B14F-4D97-AF65-F5344CB8AC3E}">
        <p14:creationId xmlns:p14="http://schemas.microsoft.com/office/powerpoint/2010/main" val="3160283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cap="none" dirty="0" smtClean="0">
                <a:latin typeface="Times New Roman" panose="02020603050405020304" pitchFamily="18" charset="0"/>
                <a:cs typeface="Times New Roman" panose="02020603050405020304" pitchFamily="18" charset="0"/>
              </a:rPr>
              <a:t>Financial Analysis</a:t>
            </a:r>
            <a:endParaRPr lang="en-US" b="1"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1874517"/>
            <a:ext cx="10178322" cy="4005075"/>
          </a:xfrm>
        </p:spPr>
        <p:txBody>
          <a:bodyPr>
            <a:normAutofit/>
          </a:bodyPr>
          <a:lstStyle/>
          <a:p>
            <a:pPr>
              <a:lnSpc>
                <a:spcPct val="150000"/>
              </a:lnSpc>
            </a:pPr>
            <a:r>
              <a:rPr lang="en-US" dirty="0" smtClean="0"/>
              <a:t>Organization receives approximately 4000 catheter patients in a year</a:t>
            </a:r>
          </a:p>
          <a:p>
            <a:pPr>
              <a:lnSpc>
                <a:spcPct val="150000"/>
              </a:lnSpc>
            </a:pPr>
            <a:r>
              <a:rPr lang="en-US" dirty="0" smtClean="0"/>
              <a:t>The prevalence rate of CAUTIs is 20% translating to 800 in a year</a:t>
            </a:r>
          </a:p>
          <a:p>
            <a:pPr>
              <a:lnSpc>
                <a:spcPct val="150000"/>
              </a:lnSpc>
            </a:pPr>
            <a:r>
              <a:rPr lang="en-US" dirty="0" smtClean="0"/>
              <a:t>About 500 of the 800 have at least a 3-day extra hospital </a:t>
            </a:r>
            <a:r>
              <a:rPr lang="en-US" dirty="0" smtClean="0"/>
              <a:t>stay costing $2,607 per day</a:t>
            </a:r>
          </a:p>
          <a:p>
            <a:pPr>
              <a:lnSpc>
                <a:spcPct val="150000"/>
              </a:lnSpc>
            </a:pPr>
            <a:r>
              <a:rPr lang="en-US" dirty="0" smtClean="0"/>
              <a:t>Extended hospital stay thus cause a </a:t>
            </a:r>
            <a:r>
              <a:rPr lang="en-US" dirty="0"/>
              <a:t>$3,910,500 </a:t>
            </a:r>
            <a:r>
              <a:rPr lang="en-US" dirty="0" smtClean="0"/>
              <a:t>loss since the hospital caters for the hospital stay.</a:t>
            </a:r>
          </a:p>
          <a:p>
            <a:pPr>
              <a:lnSpc>
                <a:spcPct val="150000"/>
              </a:lnSpc>
            </a:pPr>
            <a:r>
              <a:rPr lang="en-US" dirty="0" smtClean="0"/>
              <a:t>The hospital also covers 20% cost for readmissions resulting from CAUTIs.</a:t>
            </a:r>
          </a:p>
          <a:p>
            <a:pPr>
              <a:lnSpc>
                <a:spcPct val="150000"/>
              </a:lnSpc>
            </a:pPr>
            <a:r>
              <a:rPr lang="en-US" dirty="0" smtClean="0"/>
              <a:t>The organization cumulatively loses over $10 million in treating CAUTIs.</a:t>
            </a:r>
            <a:endParaRPr lang="en-US" dirty="0" smtClean="0"/>
          </a:p>
          <a:p>
            <a:pPr>
              <a:lnSpc>
                <a:spcPct val="150000"/>
              </a:lnSpc>
            </a:pPr>
            <a:endParaRPr lang="en-US" dirty="0" smtClean="0"/>
          </a:p>
          <a:p>
            <a:pPr>
              <a:lnSpc>
                <a:spcPct val="150000"/>
              </a:lnSpc>
            </a:pPr>
            <a:endParaRPr lang="en-US" dirty="0" smtClean="0"/>
          </a:p>
        </p:txBody>
      </p:sp>
    </p:spTree>
    <p:extLst>
      <p:ext uri="{BB962C8B-B14F-4D97-AF65-F5344CB8AC3E}">
        <p14:creationId xmlns:p14="http://schemas.microsoft.com/office/powerpoint/2010/main" val="3586766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cap="none" dirty="0" smtClean="0">
                <a:latin typeface="Times New Roman" panose="02020603050405020304" pitchFamily="18" charset="0"/>
                <a:cs typeface="Times New Roman" panose="02020603050405020304" pitchFamily="18" charset="0"/>
              </a:rPr>
              <a:t>Solutions to Financial Issue</a:t>
            </a:r>
            <a:endParaRPr lang="en-US" b="1"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1874517"/>
            <a:ext cx="10178322" cy="4005075"/>
          </a:xfrm>
        </p:spPr>
        <p:txBody>
          <a:bodyPr>
            <a:normAutofit/>
          </a:bodyPr>
          <a:lstStyle/>
          <a:p>
            <a:pPr>
              <a:lnSpc>
                <a:spcPct val="150000"/>
              </a:lnSpc>
            </a:pPr>
            <a:r>
              <a:rPr lang="en-US" dirty="0" smtClean="0"/>
              <a:t>There are various strategies that the organization can use to counter the financial issue contributed by CAUTIs.</a:t>
            </a:r>
          </a:p>
          <a:p>
            <a:pPr>
              <a:lnSpc>
                <a:spcPct val="150000"/>
              </a:lnSpc>
            </a:pPr>
            <a:r>
              <a:rPr lang="en-US" dirty="0" smtClean="0"/>
              <a:t>Durant (2017) and </a:t>
            </a:r>
            <a:r>
              <a:rPr lang="en-US" dirty="0" err="1" smtClean="0"/>
              <a:t>Berto</a:t>
            </a:r>
            <a:r>
              <a:rPr lang="en-US" dirty="0" smtClean="0"/>
              <a:t> (2019) through a study supports the use of nurse-driven protocols that increase the nurses’ autonomy in designing patient care plan.</a:t>
            </a:r>
          </a:p>
          <a:p>
            <a:pPr>
              <a:lnSpc>
                <a:spcPct val="150000"/>
              </a:lnSpc>
            </a:pPr>
            <a:r>
              <a:rPr lang="en-US" dirty="0" smtClean="0"/>
              <a:t>Nurse education on insertion, removal and maintenance of the catheters is an intervention that impacts on reducing CAUTIs (Jones et al., 2019).</a:t>
            </a:r>
          </a:p>
          <a:p>
            <a:pPr>
              <a:lnSpc>
                <a:spcPct val="150000"/>
              </a:lnSpc>
            </a:pPr>
            <a:endParaRPr lang="en-US" dirty="0" smtClean="0"/>
          </a:p>
        </p:txBody>
      </p:sp>
    </p:spTree>
    <p:extLst>
      <p:ext uri="{BB962C8B-B14F-4D97-AF65-F5344CB8AC3E}">
        <p14:creationId xmlns:p14="http://schemas.microsoft.com/office/powerpoint/2010/main" val="495194597"/>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TM10001106[[fn=Badge]]</Template>
  <TotalTime>149</TotalTime>
  <Words>1209</Words>
  <Application>Microsoft Office PowerPoint</Application>
  <PresentationFormat>Widescreen</PresentationFormat>
  <Paragraphs>60</Paragraphs>
  <Slides>10</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Angsana New</vt:lpstr>
      <vt:lpstr>Arial</vt:lpstr>
      <vt:lpstr>Calibri</vt:lpstr>
      <vt:lpstr>Gill Sans MT</vt:lpstr>
      <vt:lpstr>Impact</vt:lpstr>
      <vt:lpstr>Times New Roman</vt:lpstr>
      <vt:lpstr>Badge</vt:lpstr>
      <vt:lpstr>Financial Impacts of CAUTIs</vt:lpstr>
      <vt:lpstr>Catheter Associated Urinary Tract Infections (CAUTIs)</vt:lpstr>
      <vt:lpstr>State and Impact of CAUTIs in the Hospital </vt:lpstr>
      <vt:lpstr>Article Analysis on Financial Impact of CAUTIs</vt:lpstr>
      <vt:lpstr>Article 1: Hutton et al. (2018)</vt:lpstr>
      <vt:lpstr>Article 2: Smith et al. (2019)</vt:lpstr>
      <vt:lpstr>Information Technology and CAUTIs Control</vt:lpstr>
      <vt:lpstr>Financial Analysis</vt:lpstr>
      <vt:lpstr>Solutions to Financial Issue</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Impacts of CAUTIS</dc:title>
  <dc:creator>hp</dc:creator>
  <cp:lastModifiedBy>hp</cp:lastModifiedBy>
  <cp:revision>66</cp:revision>
  <dcterms:created xsi:type="dcterms:W3CDTF">2021-10-27T17:46:49Z</dcterms:created>
  <dcterms:modified xsi:type="dcterms:W3CDTF">2021-10-27T20:38:21Z</dcterms:modified>
</cp:coreProperties>
</file>