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312" r:id="rId3"/>
    <p:sldId id="313" r:id="rId4"/>
    <p:sldId id="315" r:id="rId5"/>
    <p:sldId id="316" r:id="rId6"/>
    <p:sldId id="338" r:id="rId7"/>
    <p:sldId id="317" r:id="rId8"/>
    <p:sldId id="279" r:id="rId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4711" autoAdjust="0"/>
  </p:normalViewPr>
  <p:slideViewPr>
    <p:cSldViewPr>
      <p:cViewPr varScale="1">
        <p:scale>
          <a:sx n="70" d="100"/>
          <a:sy n="70" d="100"/>
        </p:scale>
        <p:origin x="138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EC0D5571-4670-438A-B3E3-DD6C24A5236A}" type="datetimeFigureOut">
              <a:rPr lang="en-US"/>
              <a:pPr>
                <a:defRPr/>
              </a:pPr>
              <a:t>9/18/2021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D9ADFF48-DEF0-4EBD-8A29-54417D36B52F}" type="slidenum">
              <a:rPr lang="en-US" altLang="en-US"/>
              <a:pPr>
                <a:defRPr/>
              </a:pPr>
              <a:t>‹#›</a:t>
            </a:fld>
            <a:endParaRPr lang="en-US" altLang="en-US"/>
          </a:p>
        </p:txBody>
      </p:sp>
    </p:spTree>
    <p:extLst>
      <p:ext uri="{BB962C8B-B14F-4D97-AF65-F5344CB8AC3E}">
        <p14:creationId xmlns:p14="http://schemas.microsoft.com/office/powerpoint/2010/main" val="1977313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8818B9F-DEBD-4E84-8800-3D88A5A2D563}" type="slidenum">
              <a:rPr lang="en-US" altLang="en-US" smtClean="0">
                <a:latin typeface="Calibri" panose="020F0502020204030204" pitchFamily="34" charset="0"/>
              </a:rPr>
              <a:pPr/>
              <a:t>1</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030535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Short-acting beta-agonists (SABA) are used for quick relief of sudden asthma symptoms among all patients regardless of the severity of their asthma. SABAs are also used to prevent any form of exercise-induced bronchospasm. Short-acting beta-agonists are also an effective treatment for patients with intermittent asthma. On the other hand, patients with persistent asthma will require an anti-inflammatory drug since asthma is an inflammatory disease. Inhaled corticosteroids such as budesonide, beclomethasone, fluticasone, flunisolide, triamcinolone, mometasone are the ideal anti-inflammatory drugs for patients with persistent asthma (Sobieraj &amp; Baker, 2018).</a:t>
            </a:r>
          </a:p>
          <a:p>
            <a:endParaRPr lang="en-US" altLang="en-US" smtClean="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79462AB-DEA6-414A-B76C-5065D8C6648C}" type="slidenum">
              <a:rPr lang="en-US" altLang="en-US" smtClean="0"/>
              <a:pPr>
                <a:spcBef>
                  <a:spcPct val="0"/>
                </a:spcBef>
              </a:pPr>
              <a:t>2</a:t>
            </a:fld>
            <a:endParaRPr lang="en-US" altLang="en-US" smtClean="0"/>
          </a:p>
        </p:txBody>
      </p:sp>
    </p:spTree>
    <p:extLst>
      <p:ext uri="{BB962C8B-B14F-4D97-AF65-F5344CB8AC3E}">
        <p14:creationId xmlns:p14="http://schemas.microsoft.com/office/powerpoint/2010/main" val="3584529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A combination of long-acting beta-adrenergic (LABA) such as salmeterol and formoterol and corticosteroids are an effective treatment for moderate and severe persistent asthma. A combination of LABAs and ICS is therefore inhaled twice daily to manage moderate and severe persistent asthma. Leukotriene receptor antagonists (LTRAs) such as montelukast are administered in the management of allergic asthma. Severe asthma that is not controllable by inhaled corticosteroids and long-acting beta-adrenergic (LABA) is treated with immunomodulators such as omalizumab (Quirt et al., 2018).</a:t>
            </a: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5A9D26D-23C9-4C3E-A49A-C14814955917}" type="slidenum">
              <a:rPr lang="en-US" altLang="en-US" smtClean="0"/>
              <a:pPr>
                <a:spcBef>
                  <a:spcPct val="0"/>
                </a:spcBef>
              </a:pPr>
              <a:t>3</a:t>
            </a:fld>
            <a:endParaRPr lang="en-US" altLang="en-US" smtClean="0"/>
          </a:p>
        </p:txBody>
      </p:sp>
    </p:spTree>
    <p:extLst>
      <p:ext uri="{BB962C8B-B14F-4D97-AF65-F5344CB8AC3E}">
        <p14:creationId xmlns:p14="http://schemas.microsoft.com/office/powerpoint/2010/main" val="1186882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07000"/>
              </a:lnSpc>
              <a:spcBef>
                <a:spcPts val="1200"/>
              </a:spcBef>
              <a:spcAft>
                <a:spcPts val="600"/>
              </a:spcAft>
            </a:pPr>
            <a:r>
              <a:rPr lang="en-US" altLang="en-US" smtClean="0"/>
              <a:t>The various classes of asthma drugs might cause a wide range of mild to severe symptoms in patients. Short-acting beta-agonists (SABA) might cause common side effects such as anxiety, headache and dizziness, diarrhea, vomiting, and nausea, tremor, or nervousness. However, patients who experience heart palpitations or skin rash should consult their doctor. On the other hand, common side effects associated with inhaled corticosteroids (ICS) include bruising and cataracts, a decrease in bone mineral density, and skin thinning. Long-acting beta-adrenergic (LABA) will cause severe side effects such as palpitations, headaches, and tremors. Finally, Leukotriene receptor antagonists (LTRAs) are associated with side effects on patients such as headache, upper respiratory tract infection, pharyngitis fatigue, and gastrointestinal disorders (Sobieraj &amp; Baker, 2018).</a:t>
            </a: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739FA30-6BD8-46A6-B2C6-2B46D3C94192}" type="slidenum">
              <a:rPr lang="en-US" altLang="en-US" smtClean="0"/>
              <a:pPr>
                <a:spcBef>
                  <a:spcPct val="0"/>
                </a:spcBef>
              </a:pPr>
              <a:t>4</a:t>
            </a:fld>
            <a:endParaRPr lang="en-US" altLang="en-US" smtClean="0"/>
          </a:p>
        </p:txBody>
      </p:sp>
    </p:spTree>
    <p:extLst>
      <p:ext uri="{BB962C8B-B14F-4D97-AF65-F5344CB8AC3E}">
        <p14:creationId xmlns:p14="http://schemas.microsoft.com/office/powerpoint/2010/main" val="23017543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stepwise management of asthma is important to the effective treatment and management of the condition among patients above 12 years old. The first step involves the administration of short-acting agonists because the patients will only have intermittent symptoms of asthma. The second step involves the introduction of a low dose of inhaled corticosteroids in combination with short-acting agonists among patients with mild persistent asthma. The third step involves either combining a low dose of inhaled corticosteroids and long-acting beta-adrenergic (LABA) to treat patients with persistent asthma or administering a medium dose. An alternative treatment of a low dose of inhaled corticosteroids and Leukotriene receptor antagonists (LTRAs) is also considered in the third step (Papi et al., 2020).</a:t>
            </a: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AC0BDA5-F162-4081-8200-09C8FCC7BEFD}" type="slidenum">
              <a:rPr lang="en-US" altLang="en-US" smtClean="0"/>
              <a:pPr>
                <a:spcBef>
                  <a:spcPct val="0"/>
                </a:spcBef>
              </a:pPr>
              <a:t>5</a:t>
            </a:fld>
            <a:endParaRPr lang="en-US" altLang="en-US" smtClean="0"/>
          </a:p>
        </p:txBody>
      </p:sp>
    </p:spTree>
    <p:extLst>
      <p:ext uri="{BB962C8B-B14F-4D97-AF65-F5344CB8AC3E}">
        <p14:creationId xmlns:p14="http://schemas.microsoft.com/office/powerpoint/2010/main" val="2353143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The fourth step involved administering a medium dose of inhaled corticosteroids and long-acting beta-adrenergic (LABA) on patients with persistent asthma. An alternative treatment of a medium dose of inhaled corticosteroids and Leukotriene receptor antagonists (LTRAs) can also be administered. The fifth step in the management of persistent asthma includes administering a high dose of inhaled corticosteroids and long-acting beta-adrenergic (LABA). An addition of immunomodulators is also considered for patients with allergies at this stage. The final step of management of persistent asthma involves administering a preferred high dose of inhaled corticosteroids, oral corticosteroids, and long-acting beta-adrenergic (LABA). The final stage and immunomodulatory might also be considered for patients with allergies (Meghdadpour &amp; Lugogo, 2018). </a:t>
            </a: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67258F6-0B3C-4D2B-9FE5-0AE6F167FF78}" type="slidenum">
              <a:rPr lang="en-US" altLang="en-US" smtClean="0"/>
              <a:pPr>
                <a:spcBef>
                  <a:spcPct val="0"/>
                </a:spcBef>
              </a:pPr>
              <a:t>6</a:t>
            </a:fld>
            <a:endParaRPr lang="en-US" altLang="en-US" smtClean="0"/>
          </a:p>
        </p:txBody>
      </p:sp>
    </p:spTree>
    <p:extLst>
      <p:ext uri="{BB962C8B-B14F-4D97-AF65-F5344CB8AC3E}">
        <p14:creationId xmlns:p14="http://schemas.microsoft.com/office/powerpoint/2010/main" val="4070790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Stepwise management plays a significant role in assisting both healthcare providers and patients to gain and maintain control over asthma. Stepwise management provides different interventions that can be utilized to educate patients on how to manage and avoid environmental triggers for their asthma. The stepwise management approach for asthma also provides a definite time of 2 to 6 weeks intervals in which healthcare providers can assess the improvement in a patient before recommending further treatment (Meghdadpour &amp; Lugogo, 2018). </a:t>
            </a: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FEF3BE9-E51F-4C52-8738-6C821EB98B65}" type="slidenum">
              <a:rPr lang="en-US" altLang="en-US" smtClean="0"/>
              <a:pPr>
                <a:spcBef>
                  <a:spcPct val="0"/>
                </a:spcBef>
              </a:pPr>
              <a:t>7</a:t>
            </a:fld>
            <a:endParaRPr lang="en-US" altLang="en-US" smtClean="0"/>
          </a:p>
        </p:txBody>
      </p:sp>
    </p:spTree>
    <p:extLst>
      <p:ext uri="{BB962C8B-B14F-4D97-AF65-F5344CB8AC3E}">
        <p14:creationId xmlns:p14="http://schemas.microsoft.com/office/powerpoint/2010/main" val="4197583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FA79B95-AFF2-4934-8EB9-451978E8EF52}" type="slidenum">
              <a:rPr lang="en-US" altLang="en-US" smtClean="0">
                <a:latin typeface="Calibri" panose="020F0502020204030204" pitchFamily="34" charset="0"/>
              </a:rPr>
              <a:pPr/>
              <a:t>8</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23879149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A1AD40FF-331C-4AB4-B7A0-2FADF5E91237}" type="datetimeFigureOut">
              <a:rPr lang="en-US"/>
              <a:pPr>
                <a:defRPr/>
              </a:pPr>
              <a:t>9/18/2021</a:t>
            </a:fld>
            <a:endParaRPr lang="en-US" dirty="0"/>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solidFill>
                  <a:srgbClr val="D1EAEE"/>
                </a:solidFill>
              </a:defRPr>
            </a:lvl1pPr>
          </a:lstStyle>
          <a:p>
            <a:pPr>
              <a:defRPr/>
            </a:pPr>
            <a:fld id="{F725F391-9B49-4600-86F3-DE57FDB5D6CE}" type="slidenum">
              <a:rPr lang="en-US" altLang="en-US"/>
              <a:pPr>
                <a:defRPr/>
              </a:pPr>
              <a:t>‹#›</a:t>
            </a:fld>
            <a:endParaRPr lang="en-US" altLang="en-US"/>
          </a:p>
        </p:txBody>
      </p:sp>
    </p:spTree>
    <p:extLst>
      <p:ext uri="{BB962C8B-B14F-4D97-AF65-F5344CB8AC3E}">
        <p14:creationId xmlns:p14="http://schemas.microsoft.com/office/powerpoint/2010/main" val="207691708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6ADFA61E-19F3-4B5F-BB36-8090118ECDF0}" type="datetimeFigureOut">
              <a:rPr lang="en-US"/>
              <a:pPr>
                <a:defRPr/>
              </a:pPr>
              <a:t>9/18/2021</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51884BBE-533A-4D39-B5B8-27EB47ED8336}" type="slidenum">
              <a:rPr lang="en-US" altLang="en-US"/>
              <a:pPr>
                <a:defRPr/>
              </a:pPr>
              <a:t>‹#›</a:t>
            </a:fld>
            <a:endParaRPr lang="en-US" altLang="en-US"/>
          </a:p>
        </p:txBody>
      </p:sp>
    </p:spTree>
    <p:extLst>
      <p:ext uri="{BB962C8B-B14F-4D97-AF65-F5344CB8AC3E}">
        <p14:creationId xmlns:p14="http://schemas.microsoft.com/office/powerpoint/2010/main" val="4267354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36328A70-7798-4251-B1FD-AA3C2DFB7D57}" type="datetimeFigureOut">
              <a:rPr lang="en-US"/>
              <a:pPr>
                <a:defRPr/>
              </a:pPr>
              <a:t>9/18/2021</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ACB6E3EF-93F5-456E-867D-1C1946B8DEDB}" type="slidenum">
              <a:rPr lang="en-US" altLang="en-US"/>
              <a:pPr>
                <a:defRPr/>
              </a:pPr>
              <a:t>‹#›</a:t>
            </a:fld>
            <a:endParaRPr lang="en-US" altLang="en-US"/>
          </a:p>
        </p:txBody>
      </p:sp>
    </p:spTree>
    <p:extLst>
      <p:ext uri="{BB962C8B-B14F-4D97-AF65-F5344CB8AC3E}">
        <p14:creationId xmlns:p14="http://schemas.microsoft.com/office/powerpoint/2010/main" val="3666492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61676611-DF79-47CF-A22A-3B93F92AF224}" type="datetimeFigureOut">
              <a:rPr lang="en-US"/>
              <a:pPr>
                <a:defRPr/>
              </a:pPr>
              <a:t>9/18/2021</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6FA6339-FB23-433E-9954-2C9DD4B43182}" type="slidenum">
              <a:rPr lang="en-US" altLang="en-US"/>
              <a:pPr>
                <a:defRPr/>
              </a:pPr>
              <a:t>‹#›</a:t>
            </a:fld>
            <a:endParaRPr lang="en-US" altLang="en-US"/>
          </a:p>
        </p:txBody>
      </p:sp>
    </p:spTree>
    <p:extLst>
      <p:ext uri="{BB962C8B-B14F-4D97-AF65-F5344CB8AC3E}">
        <p14:creationId xmlns:p14="http://schemas.microsoft.com/office/powerpoint/2010/main" val="2069841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9B048E9-E3B7-492D-9E5A-31004519B6E9}" type="datetimeFigureOut">
              <a:rPr lang="en-US"/>
              <a:pPr>
                <a:defRPr/>
              </a:pPr>
              <a:t>9/18/2021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D1EAEE"/>
                </a:solidFill>
              </a:defRPr>
            </a:lvl1pPr>
          </a:lstStyle>
          <a:p>
            <a:pPr>
              <a:defRPr/>
            </a:pPr>
            <a:fld id="{3C9B0AE8-F756-415E-A1E4-1AFBFE195BA4}" type="slidenum">
              <a:rPr lang="en-US" altLang="en-US"/>
              <a:pPr>
                <a:defRPr/>
              </a:pPr>
              <a:t>‹#›</a:t>
            </a:fld>
            <a:endParaRPr lang="en-US" altLang="en-US"/>
          </a:p>
        </p:txBody>
      </p:sp>
    </p:spTree>
    <p:extLst>
      <p:ext uri="{BB962C8B-B14F-4D97-AF65-F5344CB8AC3E}">
        <p14:creationId xmlns:p14="http://schemas.microsoft.com/office/powerpoint/2010/main" val="11524013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5954C36F-A491-4E12-B8AD-2AEFA3C57F51}" type="datetimeFigureOut">
              <a:rPr lang="en-US"/>
              <a:pPr>
                <a:defRPr/>
              </a:pPr>
              <a:t>9/18/2021</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23CD225A-8EBE-4045-8F12-4FF2C7BDAFB3}" type="slidenum">
              <a:rPr lang="en-US" altLang="en-US"/>
              <a:pPr>
                <a:defRPr/>
              </a:pPr>
              <a:t>‹#›</a:t>
            </a:fld>
            <a:endParaRPr lang="en-US" altLang="en-US"/>
          </a:p>
        </p:txBody>
      </p:sp>
    </p:spTree>
    <p:extLst>
      <p:ext uri="{BB962C8B-B14F-4D97-AF65-F5344CB8AC3E}">
        <p14:creationId xmlns:p14="http://schemas.microsoft.com/office/powerpoint/2010/main" val="633781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AFF2447B-6824-4626-AF3A-7790675ECA8D}" type="datetimeFigureOut">
              <a:rPr lang="en-US"/>
              <a:pPr>
                <a:defRPr/>
              </a:pPr>
              <a:t>9/18/2021</a:t>
            </a:fld>
            <a:endParaRPr lang="en-US" dirty="0"/>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D43C9323-E750-4DE9-AB49-B7145EFC1677}" type="slidenum">
              <a:rPr lang="en-US" altLang="en-US"/>
              <a:pPr>
                <a:defRPr/>
              </a:pPr>
              <a:t>‹#›</a:t>
            </a:fld>
            <a:endParaRPr lang="en-US" altLang="en-US"/>
          </a:p>
        </p:txBody>
      </p:sp>
    </p:spTree>
    <p:extLst>
      <p:ext uri="{BB962C8B-B14F-4D97-AF65-F5344CB8AC3E}">
        <p14:creationId xmlns:p14="http://schemas.microsoft.com/office/powerpoint/2010/main" val="3803474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670BFC56-18CE-4B2A-AE99-138F24AD28B5}" type="datetimeFigureOut">
              <a:rPr lang="en-US"/>
              <a:pPr>
                <a:defRPr/>
              </a:pPr>
              <a:t>9/18/2021</a:t>
            </a:fld>
            <a:endParaRPr lang="en-US" dirty="0"/>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A1F68C19-651E-442A-BEA2-668316496DF0}" type="slidenum">
              <a:rPr lang="en-US" altLang="en-US"/>
              <a:pPr>
                <a:defRPr/>
              </a:pPr>
              <a:t>‹#›</a:t>
            </a:fld>
            <a:endParaRPr lang="en-US" altLang="en-US"/>
          </a:p>
        </p:txBody>
      </p:sp>
    </p:spTree>
    <p:extLst>
      <p:ext uri="{BB962C8B-B14F-4D97-AF65-F5344CB8AC3E}">
        <p14:creationId xmlns:p14="http://schemas.microsoft.com/office/powerpoint/2010/main" val="1591873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F069B3FD-6F3B-48BC-BCAD-A5D17B184199}" type="datetimeFigureOut">
              <a:rPr lang="en-US"/>
              <a:pPr>
                <a:defRPr/>
              </a:pPr>
              <a:t>9/18/2021</a:t>
            </a:fld>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C7792E36-63CF-460C-8CE4-68387A31A299}" type="slidenum">
              <a:rPr lang="en-US" altLang="en-US"/>
              <a:pPr>
                <a:defRPr/>
              </a:pPr>
              <a:t>‹#›</a:t>
            </a:fld>
            <a:endParaRPr lang="en-US" altLang="en-US"/>
          </a:p>
        </p:txBody>
      </p:sp>
    </p:spTree>
    <p:extLst>
      <p:ext uri="{BB962C8B-B14F-4D97-AF65-F5344CB8AC3E}">
        <p14:creationId xmlns:p14="http://schemas.microsoft.com/office/powerpoint/2010/main" val="4205081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891DF1D7-3C05-4922-A425-2AFC28A556C2}" type="datetimeFigureOut">
              <a:rPr lang="en-US"/>
              <a:pPr>
                <a:defRPr/>
              </a:pPr>
              <a:t>9/18/2021</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EB8F6CEA-98B4-4579-9C35-0008F5EBEAAA}" type="slidenum">
              <a:rPr lang="en-US" altLang="en-US"/>
              <a:pPr>
                <a:defRPr/>
              </a:pPr>
              <a:t>‹#›</a:t>
            </a:fld>
            <a:endParaRPr lang="en-US" altLang="en-US"/>
          </a:p>
        </p:txBody>
      </p:sp>
    </p:spTree>
    <p:extLst>
      <p:ext uri="{BB962C8B-B14F-4D97-AF65-F5344CB8AC3E}">
        <p14:creationId xmlns:p14="http://schemas.microsoft.com/office/powerpoint/2010/main" val="1207770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BD95F691-E4F9-41D4-9B11-2D839EBE1979}" type="datetimeFigureOut">
              <a:rPr lang="en-US"/>
              <a:pPr>
                <a:defRPr/>
              </a:pPr>
              <a:t>9/18/2021</a:t>
            </a:fld>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C6676011-7E86-44CF-8BBA-0EB70232085A}" type="slidenum">
              <a:rPr lang="en-US" altLang="en-US"/>
              <a:pPr>
                <a:defRPr/>
              </a:pPr>
              <a:t>‹#›</a:t>
            </a:fld>
            <a:endParaRPr lang="en-US" altLang="en-US"/>
          </a:p>
        </p:txBody>
      </p:sp>
    </p:spTree>
    <p:extLst>
      <p:ext uri="{BB962C8B-B14F-4D97-AF65-F5344CB8AC3E}">
        <p14:creationId xmlns:p14="http://schemas.microsoft.com/office/powerpoint/2010/main" val="3210225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a:latin typeface="+mn-lt"/>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a:defRPr/>
            </a:pPr>
            <a:fld id="{FFD60091-4BC8-49E7-8331-A089A3A526B6}" type="datetimeFigureOut">
              <a:rPr lang="en-US"/>
              <a:pPr>
                <a:defRPr/>
              </a:pPr>
              <a:t>9/18/2021</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cs typeface="Arial" charset="0"/>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200">
                <a:solidFill>
                  <a:srgbClr val="045C75"/>
                </a:solidFill>
              </a:defRPr>
            </a:lvl1pPr>
          </a:lstStyle>
          <a:p>
            <a:pPr>
              <a:defRPr/>
            </a:pPr>
            <a:fld id="{4B443F67-6471-4E11-8E58-260D35A3206F}" type="slidenum">
              <a:rPr lang="en-US" altLang="en-US"/>
              <a:pPr>
                <a:defRPr/>
              </a:pPr>
              <a:t>‹#›</a:t>
            </a:fld>
            <a:endParaRPr lang="en-US" alt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1" hangingPunct="1">
                <a:defRPr/>
              </a:pPr>
              <a:endParaRPr lang="en-US">
                <a:latin typeface="Arial" charset="0"/>
                <a:cs typeface="Arial"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1" hangingPunct="1">
                <a:defRPr/>
              </a:pPr>
              <a:endParaRPr lang="en-US">
                <a:latin typeface="Arial" charset="0"/>
                <a:cs typeface="Arial" charset="0"/>
              </a:endParaRPr>
            </a:p>
          </p:txBody>
        </p:sp>
      </p:grpSp>
    </p:spTree>
  </p:cSld>
  <p:clrMap bg1="lt1" tx1="dk1" bg2="lt2" tx2="dk2" accent1="accent1" accent2="accent2" accent3="accent3" accent4="accent4" accent5="accent5" accent6="accent6" hlink="hlink" folHlink="folHlink"/>
  <p:sldLayoutIdLst>
    <p:sldLayoutId id="2147483949" r:id="rId1"/>
    <p:sldLayoutId id="2147483941" r:id="rId2"/>
    <p:sldLayoutId id="2147483950" r:id="rId3"/>
    <p:sldLayoutId id="2147483942" r:id="rId4"/>
    <p:sldLayoutId id="2147483943" r:id="rId5"/>
    <p:sldLayoutId id="2147483944" r:id="rId6"/>
    <p:sldLayoutId id="2147483945" r:id="rId7"/>
    <p:sldLayoutId id="2147483946" r:id="rId8"/>
    <p:sldLayoutId id="2147483951" r:id="rId9"/>
    <p:sldLayoutId id="2147483947" r:id="rId10"/>
    <p:sldLayoutId id="2147483948"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990600" y="1447800"/>
            <a:ext cx="7851648" cy="4724400"/>
          </a:xfrm>
          <a:ln>
            <a:miter lim="800000"/>
            <a:headEnd/>
            <a:tailEnd/>
          </a:ln>
          <a:extLst/>
        </p:spPr>
        <p:txBody>
          <a:bodyPr>
            <a:normAutofit fontScale="90000"/>
          </a:bodyPr>
          <a:lstStyle/>
          <a:p>
            <a:pPr algn="ctr" eaLnBrk="1" fontAlgn="auto" hangingPunct="1">
              <a:spcAft>
                <a:spcPts val="0"/>
              </a:spcAft>
              <a:defRPr/>
            </a:pP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a:t>	</a:t>
            </a:r>
            <a:r>
              <a:rPr lang="en-US" sz="4000" dirty="0"/>
              <a:t>Implementing the Stepwise Approach for Asthma Treatment</a:t>
            </a:r>
            <a:r>
              <a:rPr lang="en-US" sz="4000" dirty="0" smtClean="0"/>
              <a:t/>
            </a:r>
            <a:br>
              <a:rPr lang="en-US" sz="4000" dirty="0" smtClean="0"/>
            </a:br>
            <a:r>
              <a:rPr lang="en-US" sz="4000" dirty="0" smtClean="0"/>
              <a:t>Student’s </a:t>
            </a:r>
            <a:r>
              <a:rPr lang="en-US" sz="4000" dirty="0" smtClean="0"/>
              <a:t>Name:</a:t>
            </a:r>
            <a:r>
              <a:rPr lang="en-US" sz="4000" dirty="0"/>
              <a:t/>
            </a:r>
            <a:br>
              <a:rPr lang="en-US" sz="4000" dirty="0"/>
            </a:br>
            <a:r>
              <a:rPr lang="en-US" sz="4000" dirty="0" smtClean="0"/>
              <a:t>Institutional Affiliation:</a:t>
            </a:r>
            <a:r>
              <a:rPr lang="en-US" sz="4000" dirty="0"/>
              <a:t/>
            </a:r>
            <a:br>
              <a:rPr lang="en-US" sz="4000" dirty="0"/>
            </a:br>
            <a:endParaRPr lang="en-US" sz="40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914400" y="533400"/>
            <a:ext cx="8229600" cy="1143000"/>
          </a:xfrm>
        </p:spPr>
        <p:txBody>
          <a:bodyPr/>
          <a:lstStyle/>
          <a:p>
            <a:pPr algn="ctr" eaLnBrk="1" hangingPunct="1"/>
            <a:r>
              <a:rPr lang="en-US" altLang="en-US" sz="3600" b="1" dirty="0" smtClean="0"/>
              <a:t>Treatment Options for Asthma Patients</a:t>
            </a:r>
          </a:p>
        </p:txBody>
      </p:sp>
      <p:sp>
        <p:nvSpPr>
          <p:cNvPr id="8195" name="TextBox 2"/>
          <p:cNvSpPr txBox="1">
            <a:spLocks noChangeArrowheads="1"/>
          </p:cNvSpPr>
          <p:nvPr/>
        </p:nvSpPr>
        <p:spPr bwMode="auto">
          <a:xfrm>
            <a:off x="457200" y="1828800"/>
            <a:ext cx="5410200" cy="470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tabLst>
                <a:tab pos="457200" algn="l"/>
              </a:tabLst>
              <a:defRPr>
                <a:solidFill>
                  <a:schemeClr val="tx1"/>
                </a:solidFill>
                <a:latin typeface="Arial" panose="020B0604020202020204" pitchFamily="34" charset="0"/>
                <a:cs typeface="Arial" panose="020B0604020202020204" pitchFamily="34" charset="0"/>
              </a:defRPr>
            </a:lvl1pPr>
            <a:lvl2pPr marL="742950" indent="-285750">
              <a:tabLst>
                <a:tab pos="457200" algn="l"/>
              </a:tabLst>
              <a:defRPr>
                <a:solidFill>
                  <a:schemeClr val="tx1"/>
                </a:solidFill>
                <a:latin typeface="Arial" panose="020B0604020202020204" pitchFamily="34" charset="0"/>
                <a:cs typeface="Arial" panose="020B0604020202020204" pitchFamily="34" charset="0"/>
              </a:defRPr>
            </a:lvl2pPr>
            <a:lvl3pPr marL="1143000" indent="-228600">
              <a:tabLst>
                <a:tab pos="457200" algn="l"/>
              </a:tabLst>
              <a:defRPr>
                <a:solidFill>
                  <a:schemeClr val="tx1"/>
                </a:solidFill>
                <a:latin typeface="Arial" panose="020B0604020202020204" pitchFamily="34" charset="0"/>
                <a:cs typeface="Arial" panose="020B0604020202020204" pitchFamily="34" charset="0"/>
              </a:defRPr>
            </a:lvl3pPr>
            <a:lvl4pPr marL="1600200" indent="-228600">
              <a:tabLst>
                <a:tab pos="457200" algn="l"/>
              </a:tabLst>
              <a:defRPr>
                <a:solidFill>
                  <a:schemeClr val="tx1"/>
                </a:solidFill>
                <a:latin typeface="Arial" panose="020B0604020202020204" pitchFamily="34" charset="0"/>
                <a:cs typeface="Arial" panose="020B0604020202020204" pitchFamily="34" charset="0"/>
              </a:defRPr>
            </a:lvl4pPr>
            <a:lvl5pPr marL="2057400" indent="-228600">
              <a:tabLst>
                <a:tab pos="4572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4572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4572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4572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457200" algn="l"/>
              </a:tabLst>
              <a:defRPr>
                <a:solidFill>
                  <a:schemeClr val="tx1"/>
                </a:solidFill>
                <a:latin typeface="Arial" panose="020B0604020202020204" pitchFamily="34" charset="0"/>
                <a:cs typeface="Arial" panose="020B0604020202020204" pitchFamily="34" charset="0"/>
              </a:defRPr>
            </a:lvl9pPr>
          </a:lstStyle>
          <a:p>
            <a:pPr>
              <a:lnSpc>
                <a:spcPct val="107000"/>
              </a:lnSpc>
              <a:buSzPts val="1000"/>
              <a:buFont typeface="Wingdings" panose="05000000000000000000" pitchFamily="2" charset="2"/>
              <a:buChar char=""/>
            </a:pPr>
            <a:r>
              <a:rPr lang="en-US" altLang="en-US" sz="2000">
                <a:solidFill>
                  <a:srgbClr val="000000"/>
                </a:solidFill>
                <a:cs typeface="Times New Roman" panose="02020603050405020304" pitchFamily="18" charset="0"/>
              </a:rPr>
              <a:t>Short-acting beta-agonists (SABA) provide quick relief of asthma symptoms among all patients with asthma regardless of severity.</a:t>
            </a:r>
            <a:endParaRPr lang="en-US" altLang="en-US" sz="110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buSzPts val="1000"/>
              <a:buFont typeface="Wingdings" panose="05000000000000000000" pitchFamily="2" charset="2"/>
              <a:buChar char=""/>
            </a:pPr>
            <a:r>
              <a:rPr lang="en-US" altLang="en-US" sz="2000">
                <a:solidFill>
                  <a:srgbClr val="000000"/>
                </a:solidFill>
                <a:cs typeface="Times New Roman" panose="02020603050405020304" pitchFamily="18" charset="0"/>
              </a:rPr>
              <a:t>SABAs include proventil, proAir, pirbuterol (Maxair) levalbuterol (Xopenex)</a:t>
            </a:r>
            <a:r>
              <a:rPr lang="en-US" altLang="en-US" sz="2000">
                <a:solidFill>
                  <a:srgbClr val="000000"/>
                </a:solidFill>
              </a:rPr>
              <a:t> </a:t>
            </a:r>
            <a:r>
              <a:rPr lang="en-US" altLang="en-US" sz="2000">
                <a:solidFill>
                  <a:srgbClr val="000000"/>
                </a:solidFill>
                <a:cs typeface="Times New Roman" panose="02020603050405020304" pitchFamily="18" charset="0"/>
              </a:rPr>
              <a:t>(Sobieraj &amp; Baker, 2018).</a:t>
            </a:r>
            <a:endParaRPr lang="en-US" altLang="en-US" sz="1100">
              <a:solidFill>
                <a:srgbClr val="000000"/>
              </a:solidFill>
              <a:latin typeface="Calibri" panose="020F0502020204030204" pitchFamily="34" charset="0"/>
            </a:endParaRPr>
          </a:p>
          <a:p>
            <a:pPr>
              <a:lnSpc>
                <a:spcPct val="107000"/>
              </a:lnSpc>
              <a:buSzPts val="1000"/>
              <a:buFont typeface="Wingdings" panose="05000000000000000000" pitchFamily="2" charset="2"/>
              <a:buChar char=""/>
            </a:pPr>
            <a:r>
              <a:rPr lang="en-US" altLang="en-US" sz="2000">
                <a:solidFill>
                  <a:srgbClr val="000000"/>
                </a:solidFill>
                <a:cs typeface="Times New Roman" panose="02020603050405020304" pitchFamily="18" charset="0"/>
              </a:rPr>
              <a:t>Patients with intermittent asthma require SABA treatment only.</a:t>
            </a:r>
            <a:endParaRPr lang="en-US" altLang="en-US" sz="1100">
              <a:solidFill>
                <a:srgbClr val="000000"/>
              </a:solidFill>
              <a:latin typeface="Calibri" panose="020F0502020204030204" pitchFamily="34" charset="0"/>
            </a:endParaRPr>
          </a:p>
          <a:p>
            <a:pPr>
              <a:lnSpc>
                <a:spcPct val="107000"/>
              </a:lnSpc>
              <a:buSzPts val="1000"/>
              <a:buFont typeface="Wingdings" panose="05000000000000000000" pitchFamily="2" charset="2"/>
              <a:buChar char=""/>
            </a:pPr>
            <a:r>
              <a:rPr lang="en-US" altLang="en-US" sz="2000">
                <a:solidFill>
                  <a:srgbClr val="000000"/>
                </a:solidFill>
                <a:cs typeface="Times New Roman" panose="02020603050405020304" pitchFamily="18" charset="0"/>
              </a:rPr>
              <a:t>Inhaled corticosteroids (ICS) should be administered to patients with persistent asthma.</a:t>
            </a:r>
            <a:endParaRPr lang="en-US" altLang="en-US" sz="1100">
              <a:solidFill>
                <a:srgbClr val="000000"/>
              </a:solidFill>
              <a:latin typeface="Calibri" panose="020F0502020204030204" pitchFamily="34" charset="0"/>
            </a:endParaRPr>
          </a:p>
          <a:p>
            <a:pPr>
              <a:lnSpc>
                <a:spcPct val="107000"/>
              </a:lnSpc>
              <a:buSzPts val="1000"/>
              <a:buFont typeface="Wingdings" panose="05000000000000000000" pitchFamily="2" charset="2"/>
              <a:buChar char=""/>
            </a:pPr>
            <a:r>
              <a:rPr lang="en-US" altLang="en-US" sz="2000">
                <a:solidFill>
                  <a:srgbClr val="000000"/>
                </a:solidFill>
                <a:cs typeface="Times New Roman" panose="02020603050405020304" pitchFamily="18" charset="0"/>
              </a:rPr>
              <a:t>ICS include budesonide, beclomethasone, fluticasone, flunisolide, triamcinolone, mometasone</a:t>
            </a:r>
            <a:r>
              <a:rPr lang="en-US" altLang="en-US" sz="2000">
                <a:solidFill>
                  <a:srgbClr val="000000"/>
                </a:solidFill>
              </a:rPr>
              <a:t> </a:t>
            </a:r>
            <a:r>
              <a:rPr lang="en-US" altLang="en-US" sz="2000">
                <a:solidFill>
                  <a:srgbClr val="000000"/>
                </a:solidFill>
                <a:cs typeface="Times New Roman" panose="02020603050405020304" pitchFamily="18" charset="0"/>
              </a:rPr>
              <a:t>(Sobieraj &amp; Baker, 2018).</a:t>
            </a:r>
            <a:endParaRPr lang="en-US" altLang="en-US" sz="1100">
              <a:solidFill>
                <a:srgbClr val="000000"/>
              </a:solidFill>
              <a:latin typeface="Calibri" panose="020F0502020204030204" pitchFamily="34" charset="0"/>
            </a:endParaRPr>
          </a:p>
        </p:txBody>
      </p:sp>
      <p:pic>
        <p:nvPicPr>
          <p:cNvPr id="3" name="Picture 2"/>
          <p:cNvPicPr>
            <a:picLocks noChangeAspect="1"/>
          </p:cNvPicPr>
          <p:nvPr/>
        </p:nvPicPr>
        <p:blipFill>
          <a:blip r:embed="rId3"/>
          <a:stretch>
            <a:fillRect/>
          </a:stretch>
        </p:blipFill>
        <p:spPr>
          <a:xfrm>
            <a:off x="5780314" y="2305995"/>
            <a:ext cx="3212841" cy="2169810"/>
          </a:xfrm>
          <a:prstGeom prst="rect">
            <a:avLst/>
          </a:prstGeom>
          <a:ln>
            <a:noFill/>
          </a:ln>
          <a:effectLst>
            <a:softEdge rad="112500"/>
          </a:effectLst>
        </p:spPr>
      </p:pic>
      <p:sp>
        <p:nvSpPr>
          <p:cNvPr id="8197" name="TextBox 1"/>
          <p:cNvSpPr txBox="1">
            <a:spLocks noChangeArrowheads="1"/>
          </p:cNvSpPr>
          <p:nvPr/>
        </p:nvSpPr>
        <p:spPr bwMode="auto">
          <a:xfrm>
            <a:off x="5867400" y="4572000"/>
            <a:ext cx="3048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a:t>Retrieved from: https://www.spectrumnews.org/news/asthma-common-among-children-with-autism-developmental-disabilities/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573088" y="495300"/>
            <a:ext cx="8229600" cy="1143000"/>
          </a:xfrm>
        </p:spPr>
        <p:txBody>
          <a:bodyPr/>
          <a:lstStyle/>
          <a:p>
            <a:pPr algn="ctr" eaLnBrk="1" hangingPunct="1"/>
            <a:r>
              <a:rPr lang="en-US" altLang="en-US" sz="3600" b="1" dirty="0" smtClean="0"/>
              <a:t>Treatment Options for Asthma Patients CONTD.</a:t>
            </a:r>
          </a:p>
        </p:txBody>
      </p:sp>
      <p:sp>
        <p:nvSpPr>
          <p:cNvPr id="10243" name="TextBox 2"/>
          <p:cNvSpPr txBox="1">
            <a:spLocks noChangeArrowheads="1"/>
          </p:cNvSpPr>
          <p:nvPr/>
        </p:nvSpPr>
        <p:spPr bwMode="auto">
          <a:xfrm>
            <a:off x="481013" y="1973263"/>
            <a:ext cx="4648200" cy="305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07000"/>
              </a:lnSpc>
              <a:spcBef>
                <a:spcPts val="0"/>
              </a:spcBef>
              <a:spcAft>
                <a:spcPts val="0"/>
              </a:spcAft>
              <a:buSzPts val="1000"/>
              <a:buFont typeface="Wingdings" panose="05000000000000000000" pitchFamily="2" charset="2"/>
              <a:buChar char="§"/>
              <a:tabLst>
                <a:tab pos="457200" algn="l"/>
              </a:tabLst>
              <a:defRPr/>
            </a:pPr>
            <a:r>
              <a:rPr lang="en-US" dirty="0" smtClean="0">
                <a:solidFill>
                  <a:srgbClr val="000000"/>
                </a:solidFill>
                <a:ea typeface="Times New Roman" panose="02020603050405020304" pitchFamily="18" charset="0"/>
                <a:cs typeface="Times New Roman" panose="02020603050405020304" pitchFamily="18" charset="0"/>
              </a:rPr>
              <a:t>A combination of ICS and LABAs are used in the treatment of asthma patients with moderate and severe symptoms.</a:t>
            </a:r>
            <a:endParaRPr lang="en-US" sz="105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0"/>
              </a:spcAft>
              <a:buSzPts val="1000"/>
              <a:buFont typeface="Wingdings" panose="05000000000000000000" pitchFamily="2" charset="2"/>
              <a:buChar char="§"/>
              <a:tabLst>
                <a:tab pos="457200" algn="l"/>
              </a:tabLst>
              <a:defRPr/>
            </a:pPr>
            <a:r>
              <a:rPr lang="en-US" dirty="0" smtClean="0">
                <a:solidFill>
                  <a:srgbClr val="000000"/>
                </a:solidFill>
                <a:ea typeface="Times New Roman" panose="02020603050405020304" pitchFamily="18" charset="0"/>
                <a:cs typeface="Times New Roman" panose="02020603050405020304" pitchFamily="18" charset="0"/>
              </a:rPr>
              <a:t>Allergic asthma is treated by leukotriene receptor antagonists (LTRAs) such as </a:t>
            </a:r>
            <a:r>
              <a:rPr lang="en-US" dirty="0" err="1" smtClean="0">
                <a:solidFill>
                  <a:srgbClr val="000000"/>
                </a:solidFill>
                <a:ea typeface="Times New Roman" panose="02020603050405020304" pitchFamily="18" charset="0"/>
                <a:cs typeface="Times New Roman" panose="02020603050405020304" pitchFamily="18" charset="0"/>
              </a:rPr>
              <a:t>montelukast</a:t>
            </a:r>
            <a:r>
              <a:rPr lang="en-US" dirty="0" smtClean="0">
                <a:solidFill>
                  <a:srgbClr val="000000"/>
                </a:solidFill>
                <a:ea typeface="Times New Roman" panose="02020603050405020304" pitchFamily="18" charset="0"/>
                <a:cs typeface="Times New Roman" panose="02020603050405020304" pitchFamily="18" charset="0"/>
              </a:rPr>
              <a:t>.</a:t>
            </a:r>
            <a:endParaRPr lang="en-US" sz="105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0"/>
              </a:spcAft>
              <a:buSzPts val="1000"/>
              <a:buFont typeface="Wingdings" panose="05000000000000000000" pitchFamily="2" charset="2"/>
              <a:buChar char="§"/>
              <a:tabLst>
                <a:tab pos="457200" algn="l"/>
              </a:tabLst>
              <a:defRPr/>
            </a:pPr>
            <a:r>
              <a:rPr lang="en-US" dirty="0" smtClean="0">
                <a:solidFill>
                  <a:srgbClr val="000000"/>
                </a:solidFill>
                <a:ea typeface="Times New Roman" panose="02020603050405020304" pitchFamily="18" charset="0"/>
                <a:cs typeface="Times New Roman" panose="02020603050405020304" pitchFamily="18" charset="0"/>
              </a:rPr>
              <a:t>Severe asthma that is not controllable by ICS and LABAs is treated with </a:t>
            </a:r>
            <a:r>
              <a:rPr lang="en-US" dirty="0" err="1" smtClean="0">
                <a:solidFill>
                  <a:srgbClr val="000000"/>
                </a:solidFill>
                <a:ea typeface="Times New Roman" panose="02020603050405020304" pitchFamily="18" charset="0"/>
                <a:cs typeface="Times New Roman" panose="02020603050405020304" pitchFamily="18" charset="0"/>
              </a:rPr>
              <a:t>immunomodulators</a:t>
            </a:r>
            <a:r>
              <a:rPr lang="en-US" dirty="0" smtClean="0">
                <a:solidFill>
                  <a:srgbClr val="000000"/>
                </a:solidFill>
                <a:ea typeface="Times New Roman" panose="02020603050405020304" pitchFamily="18" charset="0"/>
                <a:cs typeface="Times New Roman" panose="02020603050405020304" pitchFamily="18" charset="0"/>
              </a:rPr>
              <a:t> such as </a:t>
            </a:r>
            <a:r>
              <a:rPr lang="en-US" dirty="0" err="1" smtClean="0">
                <a:solidFill>
                  <a:srgbClr val="000000"/>
                </a:solidFill>
                <a:ea typeface="Times New Roman" panose="02020603050405020304" pitchFamily="18" charset="0"/>
                <a:cs typeface="Times New Roman" panose="02020603050405020304" pitchFamily="18" charset="0"/>
              </a:rPr>
              <a:t>omalizumab</a:t>
            </a:r>
            <a:r>
              <a:rPr lang="en-US" dirty="0" smtClean="0">
                <a:solidFill>
                  <a:srgbClr val="000000"/>
                </a:solidFill>
                <a:ea typeface="Calibri" panose="020F0502020204030204" pitchFamily="34" charset="0"/>
                <a:cs typeface="Times New Roman" panose="02020603050405020304" pitchFamily="18" charset="0"/>
              </a:rPr>
              <a:t> </a:t>
            </a:r>
            <a:r>
              <a:rPr lang="en-US" dirty="0" smtClean="0">
                <a:solidFill>
                  <a:srgbClr val="000000"/>
                </a:solidFill>
                <a:ea typeface="Times New Roman" panose="02020603050405020304" pitchFamily="18" charset="0"/>
                <a:cs typeface="Times New Roman" panose="02020603050405020304" pitchFamily="18" charset="0"/>
              </a:rPr>
              <a:t>(Quirt et al., 2018).</a:t>
            </a:r>
            <a:endParaRPr lang="en-US" sz="105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024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43500" y="2057400"/>
            <a:ext cx="40005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Box 4"/>
          <p:cNvSpPr txBox="1">
            <a:spLocks noChangeArrowheads="1"/>
          </p:cNvSpPr>
          <p:nvPr/>
        </p:nvSpPr>
        <p:spPr bwMode="auto">
          <a:xfrm>
            <a:off x="5129213" y="4872038"/>
            <a:ext cx="39385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a:t>Retrieved from: https://www.verywellhealth.com/what-is-the-best-medicine-for-asthma-82807</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573088" y="228600"/>
            <a:ext cx="8229600" cy="1143000"/>
          </a:xfrm>
        </p:spPr>
        <p:txBody>
          <a:bodyPr/>
          <a:lstStyle/>
          <a:p>
            <a:pPr algn="ctr" eaLnBrk="1" hangingPunct="1"/>
            <a:r>
              <a:rPr lang="en-US" altLang="en-US" sz="3600" b="1" dirty="0" smtClean="0"/>
              <a:t>Side </a:t>
            </a:r>
            <a:r>
              <a:rPr lang="en-US" altLang="en-US" sz="3600" b="1" dirty="0" smtClean="0"/>
              <a:t>Effects </a:t>
            </a:r>
            <a:r>
              <a:rPr lang="en-US" altLang="en-US" sz="3600" b="1" dirty="0" smtClean="0"/>
              <a:t>of </a:t>
            </a:r>
            <a:r>
              <a:rPr lang="en-US" altLang="en-US" sz="3600" b="1" dirty="0" smtClean="0"/>
              <a:t>Asthma </a:t>
            </a:r>
            <a:r>
              <a:rPr lang="en-US" altLang="en-US" sz="3600" b="1" dirty="0"/>
              <a:t>D</a:t>
            </a:r>
            <a:r>
              <a:rPr lang="en-US" altLang="en-US" sz="3600" b="1" dirty="0" smtClean="0"/>
              <a:t>rugs </a:t>
            </a:r>
            <a:r>
              <a:rPr lang="en-US" altLang="en-US" sz="3600" b="1" dirty="0" smtClean="0"/>
              <a:t>on </a:t>
            </a:r>
            <a:r>
              <a:rPr lang="en-US" altLang="en-US" sz="3600" b="1" dirty="0" smtClean="0"/>
              <a:t>Patients </a:t>
            </a:r>
            <a:endParaRPr lang="en-US" altLang="en-US" sz="3600" b="1" dirty="0" smtClean="0"/>
          </a:p>
        </p:txBody>
      </p:sp>
      <p:sp>
        <p:nvSpPr>
          <p:cNvPr id="12291" name="TextBox 2"/>
          <p:cNvSpPr txBox="1">
            <a:spLocks noChangeArrowheads="1"/>
          </p:cNvSpPr>
          <p:nvPr/>
        </p:nvSpPr>
        <p:spPr bwMode="auto">
          <a:xfrm>
            <a:off x="573088" y="1554163"/>
            <a:ext cx="4303712"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nSpc>
                <a:spcPct val="107000"/>
              </a:lnSpc>
              <a:spcBef>
                <a:spcPts val="0"/>
              </a:spcBef>
              <a:spcAft>
                <a:spcPts val="0"/>
              </a:spcAft>
              <a:buSzPts val="1000"/>
              <a:buFont typeface="Wingdings" panose="05000000000000000000" pitchFamily="2" charset="2"/>
              <a:buChar char="§"/>
              <a:tabLst>
                <a:tab pos="457200" algn="l"/>
              </a:tabLst>
              <a:defRPr/>
            </a:pPr>
            <a:r>
              <a:rPr lang="en-US" dirty="0" smtClean="0">
                <a:solidFill>
                  <a:srgbClr val="000000"/>
                </a:solidFill>
                <a:ea typeface="Times New Roman" panose="02020603050405020304" pitchFamily="18" charset="0"/>
                <a:cs typeface="Times New Roman" panose="02020603050405020304" pitchFamily="18" charset="0"/>
              </a:rPr>
              <a:t>Common side effects of SABAs Include anxiety, headache, and dizziness, diarrhea, vomiting and nausea, tremor, or nervousness. </a:t>
            </a:r>
            <a:endParaRPr lang="en-US" sz="105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0"/>
              </a:spcAft>
              <a:buSzPts val="1000"/>
              <a:buFont typeface="Wingdings" panose="05000000000000000000" pitchFamily="2" charset="2"/>
              <a:buChar char="§"/>
              <a:tabLst>
                <a:tab pos="457200" algn="l"/>
              </a:tabLst>
              <a:defRPr/>
            </a:pPr>
            <a:r>
              <a:rPr lang="en-US" dirty="0" smtClean="0">
                <a:solidFill>
                  <a:srgbClr val="000000"/>
                </a:solidFill>
                <a:ea typeface="Times New Roman" panose="02020603050405020304" pitchFamily="18" charset="0"/>
                <a:cs typeface="Times New Roman" panose="02020603050405020304" pitchFamily="18" charset="0"/>
              </a:rPr>
              <a:t>Common side effects associated with ICS include bruising and cataracts, a decrease in bone mineral density, and skin thinning.</a:t>
            </a:r>
            <a:endParaRPr lang="en-US" sz="105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0"/>
              </a:spcAft>
              <a:buSzPts val="1000"/>
              <a:buFont typeface="Wingdings" panose="05000000000000000000" pitchFamily="2" charset="2"/>
              <a:buChar char="§"/>
              <a:tabLst>
                <a:tab pos="457200" algn="l"/>
              </a:tabLst>
              <a:defRPr/>
            </a:pPr>
            <a:r>
              <a:rPr lang="en-US" dirty="0" smtClean="0">
                <a:solidFill>
                  <a:srgbClr val="000000"/>
                </a:solidFill>
                <a:ea typeface="Times New Roman" panose="02020603050405020304" pitchFamily="18" charset="0"/>
                <a:cs typeface="Times New Roman" panose="02020603050405020304" pitchFamily="18" charset="0"/>
              </a:rPr>
              <a:t>The side effects of LABAs include headache, tremor, and palpitations</a:t>
            </a:r>
            <a:endParaRPr lang="en-US" sz="1050"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buSzPts val="1000"/>
              <a:buFont typeface="Wingdings" panose="05000000000000000000" pitchFamily="2" charset="2"/>
              <a:buChar char="§"/>
              <a:tabLst>
                <a:tab pos="457200" algn="l"/>
              </a:tabLst>
              <a:defRPr/>
            </a:pPr>
            <a:r>
              <a:rPr lang="en-US" dirty="0" smtClean="0">
                <a:solidFill>
                  <a:srgbClr val="000000"/>
                </a:solidFill>
                <a:ea typeface="Times New Roman" panose="02020603050405020304" pitchFamily="18" charset="0"/>
                <a:cs typeface="Times New Roman" panose="02020603050405020304" pitchFamily="18" charset="0"/>
              </a:rPr>
              <a:t>The side effects of LTRAs include headache, upper respiratory tract infection, pharyngitis, fatigue, and gastrointestinal disorders (</a:t>
            </a:r>
            <a:r>
              <a:rPr lang="en-US" dirty="0" err="1" smtClean="0">
                <a:solidFill>
                  <a:srgbClr val="000000"/>
                </a:solidFill>
                <a:ea typeface="Times New Roman" panose="02020603050405020304" pitchFamily="18" charset="0"/>
                <a:cs typeface="Times New Roman" panose="02020603050405020304" pitchFamily="18" charset="0"/>
              </a:rPr>
              <a:t>Sobieraj</a:t>
            </a:r>
            <a:r>
              <a:rPr lang="en-US" dirty="0" smtClean="0">
                <a:solidFill>
                  <a:srgbClr val="000000"/>
                </a:solidFill>
                <a:ea typeface="Times New Roman" panose="02020603050405020304" pitchFamily="18" charset="0"/>
                <a:cs typeface="Times New Roman" panose="02020603050405020304" pitchFamily="18" charset="0"/>
              </a:rPr>
              <a:t> &amp; Baker, 2018).</a:t>
            </a:r>
            <a:endParaRPr lang="en-US" sz="1050" dirty="0" smtClean="0">
              <a:latin typeface="Calibri" panose="020F0502020204030204" pitchFamily="34" charset="0"/>
              <a:ea typeface="Calibri" panose="020F0502020204030204" pitchFamily="34" charset="0"/>
              <a:cs typeface="Times New Roman" panose="02020603050405020304" pitchFamily="18" charset="0"/>
            </a:endParaRPr>
          </a:p>
        </p:txBody>
      </p:sp>
      <p:pic>
        <p:nvPicPr>
          <p:cNvPr id="1229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133600"/>
            <a:ext cx="3886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Box 4"/>
          <p:cNvSpPr txBox="1">
            <a:spLocks noChangeArrowheads="1"/>
          </p:cNvSpPr>
          <p:nvPr/>
        </p:nvSpPr>
        <p:spPr bwMode="auto">
          <a:xfrm>
            <a:off x="5029200" y="4876800"/>
            <a:ext cx="39385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a:t>Retrieved from:https://www.verywellhealth.com/asthma-medication-side-effects-200593</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609600" y="457200"/>
            <a:ext cx="8229600" cy="1143000"/>
          </a:xfrm>
        </p:spPr>
        <p:txBody>
          <a:bodyPr/>
          <a:lstStyle/>
          <a:p>
            <a:pPr algn="ctr">
              <a:lnSpc>
                <a:spcPct val="107000"/>
              </a:lnSpc>
              <a:spcBef>
                <a:spcPts val="1200"/>
              </a:spcBef>
              <a:spcAft>
                <a:spcPts val="600"/>
              </a:spcAft>
            </a:pPr>
            <a:r>
              <a:rPr lang="en-US" altLang="en-US" sz="3600" b="1" dirty="0" smtClean="0">
                <a:cs typeface="Times New Roman" panose="02020603050405020304" pitchFamily="18" charset="0"/>
              </a:rPr>
              <a:t>Stepwise Approach to Asthma Treatment and Management</a:t>
            </a:r>
            <a:endParaRPr lang="en-US" altLang="en-US" sz="3600" dirty="0" smtClean="0">
              <a:ea typeface="Calibri" panose="020F0502020204030204" pitchFamily="34" charset="0"/>
              <a:cs typeface="Times New Roman" panose="02020603050405020304" pitchFamily="18" charset="0"/>
            </a:endParaRPr>
          </a:p>
        </p:txBody>
      </p:sp>
      <p:sp>
        <p:nvSpPr>
          <p:cNvPr id="14339" name="TextBox 2"/>
          <p:cNvSpPr txBox="1">
            <a:spLocks noChangeArrowheads="1"/>
          </p:cNvSpPr>
          <p:nvPr/>
        </p:nvSpPr>
        <p:spPr bwMode="auto">
          <a:xfrm>
            <a:off x="457200" y="1676400"/>
            <a:ext cx="4495800" cy="305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a:lnSpc>
                <a:spcPct val="107000"/>
              </a:lnSpc>
              <a:spcBef>
                <a:spcPts val="0"/>
              </a:spcBef>
              <a:spcAft>
                <a:spcPts val="0"/>
              </a:spcAft>
              <a:defRPr/>
            </a:pPr>
            <a:r>
              <a:rPr lang="en-US" b="1" dirty="0" smtClean="0">
                <a:solidFill>
                  <a:srgbClr val="000000"/>
                </a:solidFill>
                <a:ea typeface="Times New Roman" panose="02020603050405020304" pitchFamily="18" charset="0"/>
                <a:cs typeface="Times New Roman" panose="02020603050405020304" pitchFamily="18" charset="0"/>
              </a:rPr>
              <a:t>Step 1</a:t>
            </a:r>
            <a:endParaRPr lang="en-US" sz="1050" dirty="0" smtClean="0">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0"/>
              </a:spcAft>
              <a:defRPr/>
            </a:pPr>
            <a:r>
              <a:rPr lang="en-US" dirty="0" smtClean="0">
                <a:solidFill>
                  <a:srgbClr val="000000"/>
                </a:solidFill>
                <a:ea typeface="Times New Roman" panose="02020603050405020304" pitchFamily="18" charset="0"/>
                <a:cs typeface="Times New Roman" panose="02020603050405020304" pitchFamily="18" charset="0"/>
              </a:rPr>
              <a:t>SABA Administration on patients with intermittent symptoms</a:t>
            </a:r>
            <a:endParaRPr lang="en-US" sz="1050" dirty="0" smtClean="0">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0"/>
              </a:spcAft>
              <a:defRPr/>
            </a:pPr>
            <a:r>
              <a:rPr lang="en-US" b="1" dirty="0" smtClean="0">
                <a:solidFill>
                  <a:srgbClr val="000000"/>
                </a:solidFill>
                <a:ea typeface="Times New Roman" panose="02020603050405020304" pitchFamily="18" charset="0"/>
                <a:cs typeface="Times New Roman" panose="02020603050405020304" pitchFamily="18" charset="0"/>
              </a:rPr>
              <a:t> Step 2</a:t>
            </a:r>
            <a:endParaRPr lang="en-US" sz="1050" dirty="0" smtClean="0">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0"/>
              </a:spcAft>
              <a:defRPr/>
            </a:pPr>
            <a:r>
              <a:rPr lang="en-US" dirty="0" smtClean="0">
                <a:solidFill>
                  <a:srgbClr val="000000"/>
                </a:solidFill>
                <a:ea typeface="Times New Roman" panose="02020603050405020304" pitchFamily="18" charset="0"/>
                <a:cs typeface="Times New Roman" panose="02020603050405020304" pitchFamily="18" charset="0"/>
              </a:rPr>
              <a:t>Low dose of ICS and SABA daily for patients with mild persistent asthma</a:t>
            </a:r>
            <a:endParaRPr lang="en-US" sz="1050" dirty="0" smtClean="0">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0"/>
              </a:spcAft>
              <a:defRPr/>
            </a:pPr>
            <a:r>
              <a:rPr lang="en-US" b="1" dirty="0" smtClean="0">
                <a:solidFill>
                  <a:srgbClr val="000000"/>
                </a:solidFill>
                <a:ea typeface="Times New Roman" panose="02020603050405020304" pitchFamily="18" charset="0"/>
                <a:cs typeface="Times New Roman" panose="02020603050405020304" pitchFamily="18" charset="0"/>
              </a:rPr>
              <a:t> Step 3 </a:t>
            </a:r>
            <a:endParaRPr lang="en-US" sz="1050" dirty="0" smtClean="0">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0"/>
              </a:spcAft>
              <a:defRPr/>
            </a:pPr>
            <a:r>
              <a:rPr lang="en-US" dirty="0" smtClean="0">
                <a:solidFill>
                  <a:srgbClr val="000000"/>
                </a:solidFill>
                <a:ea typeface="Times New Roman" panose="02020603050405020304" pitchFamily="18" charset="0"/>
                <a:cs typeface="Times New Roman" panose="02020603050405020304" pitchFamily="18" charset="0"/>
              </a:rPr>
              <a:t>Low ICS combined with a LABA or an alternative of low dose ICS and LTRA (</a:t>
            </a:r>
            <a:r>
              <a:rPr lang="en-US" dirty="0" err="1" smtClean="0">
                <a:solidFill>
                  <a:srgbClr val="000000"/>
                </a:solidFill>
                <a:ea typeface="Times New Roman" panose="02020603050405020304" pitchFamily="18" charset="0"/>
                <a:cs typeface="Times New Roman" panose="02020603050405020304" pitchFamily="18" charset="0"/>
              </a:rPr>
              <a:t>Papi</a:t>
            </a:r>
            <a:r>
              <a:rPr lang="en-US" dirty="0" smtClean="0">
                <a:solidFill>
                  <a:srgbClr val="000000"/>
                </a:solidFill>
                <a:ea typeface="Times New Roman" panose="02020603050405020304" pitchFamily="18" charset="0"/>
                <a:cs typeface="Times New Roman" panose="02020603050405020304" pitchFamily="18" charset="0"/>
              </a:rPr>
              <a:t> et al., 2020).</a:t>
            </a:r>
            <a:endParaRPr lang="en-US" sz="1050" dirty="0" smtClean="0">
              <a:latin typeface="Calibri" panose="020F0502020204030204" pitchFamily="34" charset="0"/>
              <a:ea typeface="Calibri" panose="020F0502020204030204" pitchFamily="34" charset="0"/>
              <a:cs typeface="Times New Roman" panose="02020603050405020304" pitchFamily="18" charset="0"/>
            </a:endParaRPr>
          </a:p>
        </p:txBody>
      </p:sp>
      <p:pic>
        <p:nvPicPr>
          <p:cNvPr id="14340"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6300" y="1676400"/>
            <a:ext cx="4305300" cy="469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Box 4"/>
          <p:cNvSpPr txBox="1">
            <a:spLocks noChangeArrowheads="1"/>
          </p:cNvSpPr>
          <p:nvPr/>
        </p:nvSpPr>
        <p:spPr bwMode="auto">
          <a:xfrm>
            <a:off x="4686300" y="6367463"/>
            <a:ext cx="39385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a:t>Retrieved from:https://asthma.net/treatment/prevention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609600" y="457200"/>
            <a:ext cx="8229600" cy="1143000"/>
          </a:xfrm>
        </p:spPr>
        <p:txBody>
          <a:bodyPr/>
          <a:lstStyle/>
          <a:p>
            <a:pPr algn="ctr">
              <a:lnSpc>
                <a:spcPct val="107000"/>
              </a:lnSpc>
              <a:spcBef>
                <a:spcPts val="1200"/>
              </a:spcBef>
              <a:spcAft>
                <a:spcPts val="600"/>
              </a:spcAft>
            </a:pPr>
            <a:r>
              <a:rPr lang="en-US" altLang="en-US" sz="3600" b="1" dirty="0" smtClean="0">
                <a:cs typeface="Times New Roman" panose="02020603050405020304" pitchFamily="18" charset="0"/>
              </a:rPr>
              <a:t>Stepwise Approach to Asthma Treatment and Management</a:t>
            </a:r>
            <a:endParaRPr lang="en-US" altLang="en-US" sz="3600" dirty="0" smtClean="0">
              <a:ea typeface="Calibri" panose="020F0502020204030204" pitchFamily="34" charset="0"/>
              <a:cs typeface="Times New Roman" panose="02020603050405020304" pitchFamily="18" charset="0"/>
            </a:endParaRPr>
          </a:p>
        </p:txBody>
      </p:sp>
      <p:sp>
        <p:nvSpPr>
          <p:cNvPr id="14339" name="TextBox 2"/>
          <p:cNvSpPr txBox="1">
            <a:spLocks noChangeArrowheads="1"/>
          </p:cNvSpPr>
          <p:nvPr/>
        </p:nvSpPr>
        <p:spPr bwMode="auto">
          <a:xfrm>
            <a:off x="457200" y="1566863"/>
            <a:ext cx="4419600" cy="394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a:lnSpc>
                <a:spcPct val="107000"/>
              </a:lnSpc>
              <a:spcBef>
                <a:spcPts val="0"/>
              </a:spcBef>
              <a:spcAft>
                <a:spcPts val="0"/>
              </a:spcAft>
              <a:defRPr/>
            </a:pPr>
            <a:r>
              <a:rPr lang="en-US" b="1" dirty="0" smtClean="0">
                <a:solidFill>
                  <a:srgbClr val="000000"/>
                </a:solidFill>
                <a:ea typeface="Times New Roman" panose="02020603050405020304" pitchFamily="18" charset="0"/>
                <a:cs typeface="Times New Roman" panose="02020603050405020304" pitchFamily="18" charset="0"/>
              </a:rPr>
              <a:t>Step 4</a:t>
            </a:r>
            <a:endParaRPr lang="en-US" sz="1050" dirty="0" smtClean="0">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0"/>
              </a:spcAft>
              <a:defRPr/>
            </a:pPr>
            <a:r>
              <a:rPr lang="en-US" dirty="0" smtClean="0">
                <a:solidFill>
                  <a:srgbClr val="000000"/>
                </a:solidFill>
                <a:ea typeface="Times New Roman" panose="02020603050405020304" pitchFamily="18" charset="0"/>
                <a:cs typeface="Times New Roman" panose="02020603050405020304" pitchFamily="18" charset="0"/>
              </a:rPr>
              <a:t>Medium doses ICS plus LABA or medium doses ICS plus LTRA.</a:t>
            </a:r>
            <a:endParaRPr lang="en-US" sz="1050" dirty="0" smtClean="0">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0"/>
              </a:spcAft>
              <a:defRPr/>
            </a:pPr>
            <a:r>
              <a:rPr lang="en-US" b="1" dirty="0" smtClean="0">
                <a:solidFill>
                  <a:srgbClr val="000000"/>
                </a:solidFill>
                <a:ea typeface="Times New Roman" panose="02020603050405020304" pitchFamily="18" charset="0"/>
                <a:cs typeface="Times New Roman" panose="02020603050405020304" pitchFamily="18" charset="0"/>
              </a:rPr>
              <a:t>Step 5</a:t>
            </a:r>
            <a:endParaRPr lang="en-US" sz="1050" dirty="0" smtClean="0">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0"/>
              </a:spcAft>
              <a:defRPr/>
            </a:pPr>
            <a:r>
              <a:rPr lang="en-US" dirty="0" smtClean="0">
                <a:solidFill>
                  <a:srgbClr val="000000"/>
                </a:solidFill>
                <a:ea typeface="Times New Roman" panose="02020603050405020304" pitchFamily="18" charset="0"/>
                <a:cs typeface="Times New Roman" panose="02020603050405020304" pitchFamily="18" charset="0"/>
              </a:rPr>
              <a:t>Preferred high doses ICS plus LABA and </a:t>
            </a:r>
            <a:r>
              <a:rPr lang="en-US" dirty="0" err="1" smtClean="0">
                <a:solidFill>
                  <a:srgbClr val="000000"/>
                </a:solidFill>
                <a:ea typeface="Times New Roman" panose="02020603050405020304" pitchFamily="18" charset="0"/>
                <a:cs typeface="Times New Roman" panose="02020603050405020304" pitchFamily="18" charset="0"/>
              </a:rPr>
              <a:t>immunomodulators</a:t>
            </a:r>
            <a:r>
              <a:rPr lang="en-US" dirty="0" smtClean="0">
                <a:solidFill>
                  <a:srgbClr val="000000"/>
                </a:solidFill>
                <a:ea typeface="Times New Roman" panose="02020603050405020304" pitchFamily="18" charset="0"/>
                <a:cs typeface="Times New Roman" panose="02020603050405020304" pitchFamily="18" charset="0"/>
              </a:rPr>
              <a:t> considered for patients with allergies.</a:t>
            </a:r>
            <a:endParaRPr lang="en-US" sz="1050" dirty="0" smtClean="0">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0"/>
              </a:spcAft>
              <a:defRPr/>
            </a:pPr>
            <a:r>
              <a:rPr lang="en-US" b="1" dirty="0" smtClean="0">
                <a:solidFill>
                  <a:srgbClr val="000000"/>
                </a:solidFill>
                <a:ea typeface="Times New Roman" panose="02020603050405020304" pitchFamily="18" charset="0"/>
                <a:cs typeface="Times New Roman" panose="02020603050405020304" pitchFamily="18" charset="0"/>
              </a:rPr>
              <a:t>Step 6</a:t>
            </a:r>
            <a:endParaRPr lang="en-US" sz="1050" dirty="0" smtClean="0">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spcBef>
                <a:spcPts val="0"/>
              </a:spcBef>
              <a:spcAft>
                <a:spcPts val="0"/>
              </a:spcAft>
              <a:defRPr/>
            </a:pPr>
            <a:r>
              <a:rPr lang="en-US" dirty="0" smtClean="0">
                <a:solidFill>
                  <a:srgbClr val="000000"/>
                </a:solidFill>
                <a:ea typeface="Times New Roman" panose="02020603050405020304" pitchFamily="18" charset="0"/>
                <a:cs typeface="Times New Roman" panose="02020603050405020304" pitchFamily="18" charset="0"/>
              </a:rPr>
              <a:t>Preferred high dose of ICS plus oral corticosteroid plus LABA and </a:t>
            </a:r>
            <a:r>
              <a:rPr lang="en-US" dirty="0" err="1" smtClean="0">
                <a:solidFill>
                  <a:srgbClr val="000000"/>
                </a:solidFill>
                <a:ea typeface="Times New Roman" panose="02020603050405020304" pitchFamily="18" charset="0"/>
                <a:cs typeface="Times New Roman" panose="02020603050405020304" pitchFamily="18" charset="0"/>
              </a:rPr>
              <a:t>immunomodulators</a:t>
            </a:r>
            <a:r>
              <a:rPr lang="en-US" dirty="0" smtClean="0">
                <a:solidFill>
                  <a:srgbClr val="000000"/>
                </a:solidFill>
                <a:ea typeface="Times New Roman" panose="02020603050405020304" pitchFamily="18" charset="0"/>
                <a:cs typeface="Times New Roman" panose="02020603050405020304" pitchFamily="18" charset="0"/>
              </a:rPr>
              <a:t> considered for patients with allergies (</a:t>
            </a:r>
            <a:r>
              <a:rPr lang="en-US" dirty="0" err="1" smtClean="0">
                <a:solidFill>
                  <a:srgbClr val="000000"/>
                </a:solidFill>
                <a:ea typeface="Times New Roman" panose="02020603050405020304" pitchFamily="18" charset="0"/>
                <a:cs typeface="Times New Roman" panose="02020603050405020304" pitchFamily="18" charset="0"/>
              </a:rPr>
              <a:t>Meghdadpour</a:t>
            </a:r>
            <a:r>
              <a:rPr lang="en-US" dirty="0" smtClean="0">
                <a:solidFill>
                  <a:srgbClr val="000000"/>
                </a:solidFill>
                <a:ea typeface="Times New Roman" panose="02020603050405020304" pitchFamily="18" charset="0"/>
                <a:cs typeface="Times New Roman" panose="02020603050405020304" pitchFamily="18" charset="0"/>
              </a:rPr>
              <a:t> &amp; </a:t>
            </a:r>
            <a:r>
              <a:rPr lang="en-US" dirty="0" err="1" smtClean="0">
                <a:solidFill>
                  <a:srgbClr val="000000"/>
                </a:solidFill>
                <a:ea typeface="Times New Roman" panose="02020603050405020304" pitchFamily="18" charset="0"/>
                <a:cs typeface="Times New Roman" panose="02020603050405020304" pitchFamily="18" charset="0"/>
              </a:rPr>
              <a:t>Lugogo</a:t>
            </a:r>
            <a:r>
              <a:rPr lang="en-US" dirty="0" smtClean="0">
                <a:solidFill>
                  <a:srgbClr val="000000"/>
                </a:solidFill>
                <a:ea typeface="Times New Roman" panose="02020603050405020304" pitchFamily="18" charset="0"/>
                <a:cs typeface="Times New Roman" panose="02020603050405020304" pitchFamily="18" charset="0"/>
              </a:rPr>
              <a:t>, 2018).</a:t>
            </a:r>
            <a:endParaRPr lang="en-US" sz="1050" dirty="0" smtClean="0">
              <a:latin typeface="Calibri" panose="020F0502020204030204" pitchFamily="34" charset="0"/>
              <a:ea typeface="Calibri" panose="020F0502020204030204" pitchFamily="34" charset="0"/>
              <a:cs typeface="Times New Roman" panose="02020603050405020304" pitchFamily="18" charset="0"/>
            </a:endParaRPr>
          </a:p>
        </p:txBody>
      </p:sp>
      <p:pic>
        <p:nvPicPr>
          <p:cNvPr id="1638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02163" y="1620838"/>
            <a:ext cx="4389437" cy="477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Box 4"/>
          <p:cNvSpPr txBox="1">
            <a:spLocks noChangeArrowheads="1"/>
          </p:cNvSpPr>
          <p:nvPr/>
        </p:nvSpPr>
        <p:spPr bwMode="auto">
          <a:xfrm>
            <a:off x="4746625" y="6421438"/>
            <a:ext cx="39385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a:t>Retrieved from:https://asthma.net/treatment/prevention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533400" y="152400"/>
            <a:ext cx="8229600" cy="1600200"/>
          </a:xfrm>
        </p:spPr>
        <p:txBody>
          <a:bodyPr/>
          <a:lstStyle/>
          <a:p>
            <a:pPr algn="ctr" eaLnBrk="1" hangingPunct="1"/>
            <a:r>
              <a:rPr lang="en-US" altLang="en-US" sz="3600" b="1" dirty="0" smtClean="0"/>
              <a:t>Importance of Stepwise Management of Asthma for Healthcare Providers and Patients</a:t>
            </a:r>
          </a:p>
        </p:txBody>
      </p:sp>
      <p:sp>
        <p:nvSpPr>
          <p:cNvPr id="18435" name="TextBox 2"/>
          <p:cNvSpPr txBox="1">
            <a:spLocks noChangeArrowheads="1"/>
          </p:cNvSpPr>
          <p:nvPr/>
        </p:nvSpPr>
        <p:spPr bwMode="auto">
          <a:xfrm>
            <a:off x="381000" y="1905000"/>
            <a:ext cx="7608888"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tabLst>
                <a:tab pos="457200" algn="l"/>
              </a:tabLst>
              <a:defRPr>
                <a:solidFill>
                  <a:schemeClr val="tx1"/>
                </a:solidFill>
                <a:latin typeface="Arial" panose="020B0604020202020204" pitchFamily="34" charset="0"/>
                <a:cs typeface="Arial" panose="020B0604020202020204" pitchFamily="34" charset="0"/>
              </a:defRPr>
            </a:lvl1pPr>
            <a:lvl2pPr marL="742950" indent="-285750">
              <a:tabLst>
                <a:tab pos="457200" algn="l"/>
              </a:tabLst>
              <a:defRPr>
                <a:solidFill>
                  <a:schemeClr val="tx1"/>
                </a:solidFill>
                <a:latin typeface="Arial" panose="020B0604020202020204" pitchFamily="34" charset="0"/>
                <a:cs typeface="Arial" panose="020B0604020202020204" pitchFamily="34" charset="0"/>
              </a:defRPr>
            </a:lvl2pPr>
            <a:lvl3pPr marL="1143000" indent="-228600">
              <a:tabLst>
                <a:tab pos="457200" algn="l"/>
              </a:tabLst>
              <a:defRPr>
                <a:solidFill>
                  <a:schemeClr val="tx1"/>
                </a:solidFill>
                <a:latin typeface="Arial" panose="020B0604020202020204" pitchFamily="34" charset="0"/>
                <a:cs typeface="Arial" panose="020B0604020202020204" pitchFamily="34" charset="0"/>
              </a:defRPr>
            </a:lvl3pPr>
            <a:lvl4pPr marL="1600200" indent="-228600">
              <a:tabLst>
                <a:tab pos="457200" algn="l"/>
              </a:tabLst>
              <a:defRPr>
                <a:solidFill>
                  <a:schemeClr val="tx1"/>
                </a:solidFill>
                <a:latin typeface="Arial" panose="020B0604020202020204" pitchFamily="34" charset="0"/>
                <a:cs typeface="Arial" panose="020B0604020202020204" pitchFamily="34" charset="0"/>
              </a:defRPr>
            </a:lvl4pPr>
            <a:lvl5pPr marL="2057400" indent="-228600">
              <a:tabLst>
                <a:tab pos="4572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4572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4572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4572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457200" algn="l"/>
              </a:tabLst>
              <a:defRPr>
                <a:solidFill>
                  <a:schemeClr val="tx1"/>
                </a:solidFill>
                <a:latin typeface="Arial" panose="020B0604020202020204" pitchFamily="34" charset="0"/>
                <a:cs typeface="Arial" panose="020B0604020202020204" pitchFamily="34" charset="0"/>
              </a:defRPr>
            </a:lvl9pPr>
          </a:lstStyle>
          <a:p>
            <a:pPr>
              <a:lnSpc>
                <a:spcPct val="107000"/>
              </a:lnSpc>
              <a:buSzPts val="1000"/>
              <a:buFont typeface="Wingdings" panose="05000000000000000000" pitchFamily="2" charset="2"/>
              <a:buChar char="§"/>
            </a:pPr>
            <a:r>
              <a:rPr lang="en-US" altLang="en-US" sz="2000">
                <a:solidFill>
                  <a:srgbClr val="000000"/>
                </a:solidFill>
                <a:cs typeface="Times New Roman" panose="02020603050405020304" pitchFamily="18" charset="0"/>
              </a:rPr>
              <a:t>Stepwise management of asthma helps to control asthma by reducing risk and managing the environment.</a:t>
            </a:r>
            <a:endParaRPr lang="en-US" altLang="en-US" sz="200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buSzPts val="1000"/>
              <a:buFont typeface="Wingdings" panose="05000000000000000000" pitchFamily="2" charset="2"/>
              <a:buChar char="§"/>
            </a:pPr>
            <a:r>
              <a:rPr lang="en-US" altLang="en-US" sz="2000">
                <a:solidFill>
                  <a:srgbClr val="000000"/>
                </a:solidFill>
                <a:cs typeface="Times New Roman" panose="02020603050405020304" pitchFamily="18" charset="0"/>
              </a:rPr>
              <a:t> Stepwise management of asthma provides categories of information related to patient education for each step.</a:t>
            </a:r>
            <a:endParaRPr lang="en-US" altLang="en-US" sz="2000">
              <a:solidFill>
                <a:srgbClr val="000000"/>
              </a:solidFill>
              <a:latin typeface="Calibri" panose="020F0502020204030204" pitchFamily="34" charset="0"/>
            </a:endParaRPr>
          </a:p>
          <a:p>
            <a:pPr>
              <a:lnSpc>
                <a:spcPct val="107000"/>
              </a:lnSpc>
              <a:buSzPts val="1000"/>
              <a:buFont typeface="Wingdings" panose="05000000000000000000" pitchFamily="2" charset="2"/>
              <a:buChar char="§"/>
            </a:pPr>
            <a:r>
              <a:rPr lang="en-US" altLang="en-US" sz="2000">
                <a:solidFill>
                  <a:srgbClr val="000000"/>
                </a:solidFill>
                <a:cs typeface="Times New Roman" panose="02020603050405020304" pitchFamily="18" charset="0"/>
              </a:rPr>
              <a:t> Stepwise management provides a definite time for healthcare providers to evaluate improvements in patients before escalating the treatment to the next step.</a:t>
            </a:r>
            <a:endParaRPr lang="en-US" altLang="en-US" sz="2000">
              <a:solidFill>
                <a:srgbClr val="000000"/>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2"/>
          <p:cNvSpPr>
            <a:spLocks noGrp="1"/>
          </p:cNvSpPr>
          <p:nvPr>
            <p:ph type="title"/>
          </p:nvPr>
        </p:nvSpPr>
        <p:spPr>
          <a:xfrm>
            <a:off x="606425" y="228600"/>
            <a:ext cx="8229600" cy="914400"/>
          </a:xfrm>
        </p:spPr>
        <p:txBody>
          <a:bodyPr/>
          <a:lstStyle/>
          <a:p>
            <a:pPr algn="ctr" eaLnBrk="1" hangingPunct="1"/>
            <a:r>
              <a:rPr lang="en-US" altLang="en-US" sz="3600" b="1" dirty="0" smtClean="0"/>
              <a:t>References</a:t>
            </a:r>
            <a:r>
              <a:rPr lang="en-US" altLang="en-US" sz="3200" dirty="0" smtClean="0"/>
              <a:t/>
            </a:r>
            <a:br>
              <a:rPr lang="en-US" altLang="en-US" sz="3200" dirty="0" smtClean="0"/>
            </a:br>
            <a:endParaRPr lang="en-US" altLang="en-US" sz="3200" dirty="0" smtClean="0"/>
          </a:p>
        </p:txBody>
      </p:sp>
      <p:sp>
        <p:nvSpPr>
          <p:cNvPr id="12290" name="Content Placeholder 2"/>
          <p:cNvSpPr>
            <a:spLocks noGrp="1"/>
          </p:cNvSpPr>
          <p:nvPr>
            <p:ph idx="1"/>
          </p:nvPr>
        </p:nvSpPr>
        <p:spPr>
          <a:xfrm>
            <a:off x="606425" y="1143000"/>
            <a:ext cx="8153400" cy="5181600"/>
          </a:xfrm>
        </p:spPr>
        <p:txBody>
          <a:bodyPr>
            <a:normAutofit fontScale="92500" lnSpcReduction="20000"/>
          </a:bodyPr>
          <a:lstStyle/>
          <a:p>
            <a:pPr algn="ctr">
              <a:lnSpc>
                <a:spcPct val="107000"/>
              </a:lnSpc>
              <a:spcBef>
                <a:spcPts val="0"/>
              </a:spcBef>
              <a:spcAft>
                <a:spcPts val="0"/>
              </a:spcAft>
              <a:buFont typeface="Arial" panose="020B0604020202020204" pitchFamily="34" charset="0"/>
              <a:buChar char="•"/>
              <a:defRPr/>
            </a:pPr>
            <a:r>
              <a:rPr lang="en-US" sz="1800" dirty="0" err="1" smtClean="0">
                <a:latin typeface="Arial" panose="020B0604020202020204" pitchFamily="34" charset="0"/>
                <a:ea typeface="Calibri" panose="020F0502020204030204" pitchFamily="34" charset="0"/>
                <a:cs typeface="Times New Roman" panose="02020603050405020304" pitchFamily="18" charset="0"/>
              </a:rPr>
              <a:t>Meghdadpour</a:t>
            </a:r>
            <a:r>
              <a:rPr lang="en-US" sz="1800" dirty="0" smtClean="0">
                <a:latin typeface="Arial" panose="020B0604020202020204" pitchFamily="34" charset="0"/>
                <a:ea typeface="Calibri" panose="020F0502020204030204" pitchFamily="34" charset="0"/>
                <a:cs typeface="Times New Roman" panose="02020603050405020304" pitchFamily="18" charset="0"/>
              </a:rPr>
              <a:t>, S., &amp; </a:t>
            </a:r>
            <a:r>
              <a:rPr lang="en-US" sz="1800" dirty="0" err="1" smtClean="0">
                <a:latin typeface="Arial" panose="020B0604020202020204" pitchFamily="34" charset="0"/>
                <a:ea typeface="Calibri" panose="020F0502020204030204" pitchFamily="34" charset="0"/>
                <a:cs typeface="Times New Roman" panose="02020603050405020304" pitchFamily="18" charset="0"/>
              </a:rPr>
              <a:t>Lugogo</a:t>
            </a:r>
            <a:r>
              <a:rPr lang="en-US" sz="1800" dirty="0" smtClean="0">
                <a:latin typeface="Arial" panose="020B0604020202020204" pitchFamily="34" charset="0"/>
                <a:ea typeface="Calibri" panose="020F0502020204030204" pitchFamily="34" charset="0"/>
                <a:cs typeface="Times New Roman" panose="02020603050405020304" pitchFamily="18" charset="0"/>
              </a:rPr>
              <a:t>, N. L. (2018). Medication Regimens for Managing Stable Asthma. </a:t>
            </a:r>
            <a:r>
              <a:rPr lang="en-US" sz="1800" i="1" dirty="0" smtClean="0">
                <a:latin typeface="Arial" panose="020B0604020202020204" pitchFamily="34" charset="0"/>
                <a:ea typeface="Calibri" panose="020F0502020204030204" pitchFamily="34" charset="0"/>
                <a:cs typeface="Times New Roman" panose="02020603050405020304" pitchFamily="18" charset="0"/>
              </a:rPr>
              <a:t>Respiratory Care</a:t>
            </a:r>
            <a:r>
              <a:rPr lang="en-US" sz="1800" dirty="0" smtClean="0">
                <a:latin typeface="Arial" panose="020B0604020202020204" pitchFamily="34" charset="0"/>
                <a:ea typeface="Calibri" panose="020F0502020204030204" pitchFamily="34" charset="0"/>
                <a:cs typeface="Times New Roman" panose="02020603050405020304" pitchFamily="18" charset="0"/>
              </a:rPr>
              <a:t>, </a:t>
            </a:r>
            <a:r>
              <a:rPr lang="en-US" sz="1800" i="1" dirty="0" smtClean="0">
                <a:latin typeface="Arial" panose="020B0604020202020204" pitchFamily="34" charset="0"/>
                <a:ea typeface="Calibri" panose="020F0502020204030204" pitchFamily="34" charset="0"/>
                <a:cs typeface="Times New Roman" panose="02020603050405020304" pitchFamily="18" charset="0"/>
              </a:rPr>
              <a:t>63</a:t>
            </a:r>
            <a:r>
              <a:rPr lang="en-US" sz="1800" dirty="0" smtClean="0">
                <a:latin typeface="Arial" panose="020B0604020202020204" pitchFamily="34" charset="0"/>
                <a:ea typeface="Calibri" panose="020F0502020204030204" pitchFamily="34" charset="0"/>
                <a:cs typeface="Times New Roman" panose="02020603050405020304" pitchFamily="18" charset="0"/>
              </a:rPr>
              <a:t>(6), 759–772. https://doi.org/10.4187/respcare.05957</a:t>
            </a:r>
            <a:endParaRPr lang="en-US" sz="105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200000"/>
              </a:lnSpc>
              <a:spcBef>
                <a:spcPts val="0"/>
              </a:spcBef>
              <a:spcAft>
                <a:spcPts val="0"/>
              </a:spcAft>
              <a:buFont typeface="Arial" panose="020B0604020202020204" pitchFamily="34" charset="0"/>
              <a:buChar char="•"/>
              <a:defRPr/>
            </a:pPr>
            <a:r>
              <a:rPr lang="en-US" sz="1800" dirty="0" err="1" smtClean="0">
                <a:latin typeface="Arial" panose="020B0604020202020204" pitchFamily="34" charset="0"/>
                <a:ea typeface="Times New Roman" panose="02020603050405020304" pitchFamily="18" charset="0"/>
              </a:rPr>
              <a:t>Papi</a:t>
            </a:r>
            <a:r>
              <a:rPr lang="en-US" sz="1800" dirty="0" smtClean="0">
                <a:latin typeface="Arial" panose="020B0604020202020204" pitchFamily="34" charset="0"/>
                <a:ea typeface="Times New Roman" panose="02020603050405020304" pitchFamily="18" charset="0"/>
              </a:rPr>
              <a:t>, A., </a:t>
            </a:r>
            <a:r>
              <a:rPr lang="en-US" sz="1800" dirty="0" err="1" smtClean="0">
                <a:latin typeface="Arial" panose="020B0604020202020204" pitchFamily="34" charset="0"/>
                <a:ea typeface="Times New Roman" panose="02020603050405020304" pitchFamily="18" charset="0"/>
              </a:rPr>
              <a:t>Blasi</a:t>
            </a:r>
            <a:r>
              <a:rPr lang="en-US" sz="1800" dirty="0" smtClean="0">
                <a:latin typeface="Arial" panose="020B0604020202020204" pitchFamily="34" charset="0"/>
                <a:ea typeface="Times New Roman" panose="02020603050405020304" pitchFamily="18" charset="0"/>
              </a:rPr>
              <a:t>, F., </a:t>
            </a:r>
            <a:r>
              <a:rPr lang="en-US" sz="1800" dirty="0" err="1" smtClean="0">
                <a:latin typeface="Arial" panose="020B0604020202020204" pitchFamily="34" charset="0"/>
                <a:ea typeface="Times New Roman" panose="02020603050405020304" pitchFamily="18" charset="0"/>
              </a:rPr>
              <a:t>Canonica</a:t>
            </a:r>
            <a:r>
              <a:rPr lang="en-US" sz="1800" dirty="0" smtClean="0">
                <a:latin typeface="Arial" panose="020B0604020202020204" pitchFamily="34" charset="0"/>
                <a:ea typeface="Times New Roman" panose="02020603050405020304" pitchFamily="18" charset="0"/>
              </a:rPr>
              <a:t>, G. W., </a:t>
            </a:r>
            <a:r>
              <a:rPr lang="en-US" sz="1800" dirty="0" err="1" smtClean="0">
                <a:latin typeface="Arial" panose="020B0604020202020204" pitchFamily="34" charset="0"/>
                <a:ea typeface="Times New Roman" panose="02020603050405020304" pitchFamily="18" charset="0"/>
              </a:rPr>
              <a:t>Morandi</a:t>
            </a:r>
            <a:r>
              <a:rPr lang="en-US" sz="1800" dirty="0" smtClean="0">
                <a:latin typeface="Arial" panose="020B0604020202020204" pitchFamily="34" charset="0"/>
                <a:ea typeface="Times New Roman" panose="02020603050405020304" pitchFamily="18" charset="0"/>
              </a:rPr>
              <a:t>, L., </a:t>
            </a:r>
            <a:r>
              <a:rPr lang="en-US" sz="1800" dirty="0" err="1" smtClean="0">
                <a:latin typeface="Arial" panose="020B0604020202020204" pitchFamily="34" charset="0"/>
                <a:ea typeface="Times New Roman" panose="02020603050405020304" pitchFamily="18" charset="0"/>
              </a:rPr>
              <a:t>Richeldi</a:t>
            </a:r>
            <a:r>
              <a:rPr lang="en-US" sz="1800" dirty="0" smtClean="0">
                <a:latin typeface="Arial" panose="020B0604020202020204" pitchFamily="34" charset="0"/>
                <a:ea typeface="Times New Roman" panose="02020603050405020304" pitchFamily="18" charset="0"/>
              </a:rPr>
              <a:t>, L., &amp; Rossi, A. (2020). Treatment strategies for asthma: reshaping the concept of asthma management. </a:t>
            </a:r>
            <a:r>
              <a:rPr lang="en-US" sz="1800" i="1" dirty="0" smtClean="0">
                <a:latin typeface="Arial" panose="020B0604020202020204" pitchFamily="34" charset="0"/>
                <a:ea typeface="Times New Roman" panose="02020603050405020304" pitchFamily="18" charset="0"/>
              </a:rPr>
              <a:t>Allergy, Asthma &amp; Clinical Immunology</a:t>
            </a:r>
            <a:r>
              <a:rPr lang="en-US" sz="1800" dirty="0" smtClean="0">
                <a:latin typeface="Arial" panose="020B0604020202020204" pitchFamily="34" charset="0"/>
                <a:ea typeface="Times New Roman" panose="02020603050405020304" pitchFamily="18" charset="0"/>
              </a:rPr>
              <a:t>, </a:t>
            </a:r>
            <a:r>
              <a:rPr lang="en-US" sz="1800" i="1" dirty="0" smtClean="0">
                <a:latin typeface="Arial" panose="020B0604020202020204" pitchFamily="34" charset="0"/>
                <a:ea typeface="Times New Roman" panose="02020603050405020304" pitchFamily="18" charset="0"/>
              </a:rPr>
              <a:t>16</a:t>
            </a:r>
            <a:r>
              <a:rPr lang="en-US" sz="1800" dirty="0" smtClean="0">
                <a:latin typeface="Arial" panose="020B0604020202020204" pitchFamily="34" charset="0"/>
                <a:ea typeface="Times New Roman" panose="02020603050405020304" pitchFamily="18" charset="0"/>
              </a:rPr>
              <a:t>(1). https://doi.org/10.1186/s13223-020-00472-8</a:t>
            </a:r>
            <a:endParaRPr lang="en-US" sz="1100" dirty="0" smtClean="0">
              <a:latin typeface="Times New Roman" panose="02020603050405020304" pitchFamily="18" charset="0"/>
              <a:ea typeface="Times New Roman" panose="02020603050405020304" pitchFamily="18" charset="0"/>
            </a:endParaRPr>
          </a:p>
          <a:p>
            <a:pPr marL="457200" indent="-457200">
              <a:lnSpc>
                <a:spcPct val="200000"/>
              </a:lnSpc>
              <a:spcBef>
                <a:spcPts val="0"/>
              </a:spcBef>
              <a:spcAft>
                <a:spcPts val="0"/>
              </a:spcAft>
              <a:defRPr/>
            </a:pPr>
            <a:r>
              <a:rPr lang="en-US" sz="1800" dirty="0" smtClean="0">
                <a:latin typeface="Arial" panose="020B0604020202020204" pitchFamily="34" charset="0"/>
                <a:ea typeface="Times New Roman" panose="02020603050405020304" pitchFamily="18" charset="0"/>
              </a:rPr>
              <a:t>Quirt, J., Hildebrand, K. J., </a:t>
            </a:r>
            <a:r>
              <a:rPr lang="en-US" sz="1800" dirty="0" err="1" smtClean="0">
                <a:latin typeface="Arial" panose="020B0604020202020204" pitchFamily="34" charset="0"/>
                <a:ea typeface="Times New Roman" panose="02020603050405020304" pitchFamily="18" charset="0"/>
              </a:rPr>
              <a:t>Mazza</a:t>
            </a:r>
            <a:r>
              <a:rPr lang="en-US" sz="1800" dirty="0" smtClean="0">
                <a:latin typeface="Arial" panose="020B0604020202020204" pitchFamily="34" charset="0"/>
                <a:ea typeface="Times New Roman" panose="02020603050405020304" pitchFamily="18" charset="0"/>
              </a:rPr>
              <a:t>, J., </a:t>
            </a:r>
            <a:r>
              <a:rPr lang="en-US" sz="1800" dirty="0" err="1" smtClean="0">
                <a:latin typeface="Arial" panose="020B0604020202020204" pitchFamily="34" charset="0"/>
                <a:ea typeface="Times New Roman" panose="02020603050405020304" pitchFamily="18" charset="0"/>
              </a:rPr>
              <a:t>Noya</a:t>
            </a:r>
            <a:r>
              <a:rPr lang="en-US" sz="1800" dirty="0" smtClean="0">
                <a:latin typeface="Arial" panose="020B0604020202020204" pitchFamily="34" charset="0"/>
                <a:ea typeface="Times New Roman" panose="02020603050405020304" pitchFamily="18" charset="0"/>
              </a:rPr>
              <a:t>, F., &amp; Kim, H. (2018). Asthma. </a:t>
            </a:r>
            <a:r>
              <a:rPr lang="en-US" sz="1800" i="1" dirty="0" smtClean="0">
                <a:latin typeface="Arial" panose="020B0604020202020204" pitchFamily="34" charset="0"/>
                <a:ea typeface="Times New Roman" panose="02020603050405020304" pitchFamily="18" charset="0"/>
              </a:rPr>
              <a:t>Allergy, Asthma &amp; Clinical Immunology</a:t>
            </a:r>
            <a:r>
              <a:rPr lang="en-US" sz="1800" dirty="0" smtClean="0">
                <a:latin typeface="Arial" panose="020B0604020202020204" pitchFamily="34" charset="0"/>
                <a:ea typeface="Times New Roman" panose="02020603050405020304" pitchFamily="18" charset="0"/>
              </a:rPr>
              <a:t>, </a:t>
            </a:r>
            <a:r>
              <a:rPr lang="en-US" sz="1800" i="1" dirty="0" smtClean="0">
                <a:latin typeface="Arial" panose="020B0604020202020204" pitchFamily="34" charset="0"/>
                <a:ea typeface="Times New Roman" panose="02020603050405020304" pitchFamily="18" charset="0"/>
              </a:rPr>
              <a:t>14</a:t>
            </a:r>
            <a:r>
              <a:rPr lang="en-US" sz="1800" dirty="0" smtClean="0">
                <a:latin typeface="Arial" panose="020B0604020202020204" pitchFamily="34" charset="0"/>
                <a:ea typeface="Times New Roman" panose="02020603050405020304" pitchFamily="18" charset="0"/>
              </a:rPr>
              <a:t>(S2). https://doi.org/10.1186/s13223-018-0279-0</a:t>
            </a:r>
            <a:endParaRPr lang="en-US" sz="1100" dirty="0" smtClean="0">
              <a:latin typeface="Times New Roman" panose="02020603050405020304" pitchFamily="18" charset="0"/>
              <a:ea typeface="Times New Roman" panose="02020603050405020304" pitchFamily="18" charset="0"/>
            </a:endParaRPr>
          </a:p>
          <a:p>
            <a:pPr marL="457200" indent="-457200">
              <a:lnSpc>
                <a:spcPct val="200000"/>
              </a:lnSpc>
              <a:spcBef>
                <a:spcPts val="0"/>
              </a:spcBef>
              <a:spcAft>
                <a:spcPts val="0"/>
              </a:spcAft>
              <a:defRPr/>
            </a:pPr>
            <a:r>
              <a:rPr lang="en-US" sz="1800" dirty="0" err="1" smtClean="0">
                <a:latin typeface="Arial" panose="020B0604020202020204" pitchFamily="34" charset="0"/>
                <a:ea typeface="Times New Roman" panose="02020603050405020304" pitchFamily="18" charset="0"/>
              </a:rPr>
              <a:t>Sobieraj</a:t>
            </a:r>
            <a:r>
              <a:rPr lang="en-US" sz="1800" dirty="0" smtClean="0">
                <a:latin typeface="Arial" panose="020B0604020202020204" pitchFamily="34" charset="0"/>
                <a:ea typeface="Times New Roman" panose="02020603050405020304" pitchFamily="18" charset="0"/>
              </a:rPr>
              <a:t>, D. M., &amp; Baker, W. L. (2018). Medications for Asthma. </a:t>
            </a:r>
            <a:r>
              <a:rPr lang="en-US" sz="1800" i="1" dirty="0" smtClean="0">
                <a:latin typeface="Arial" panose="020B0604020202020204" pitchFamily="34" charset="0"/>
                <a:ea typeface="Times New Roman" panose="02020603050405020304" pitchFamily="18" charset="0"/>
              </a:rPr>
              <a:t>JAMA</a:t>
            </a:r>
            <a:r>
              <a:rPr lang="en-US" sz="1800" dirty="0" smtClean="0">
                <a:latin typeface="Arial" panose="020B0604020202020204" pitchFamily="34" charset="0"/>
                <a:ea typeface="Times New Roman" panose="02020603050405020304" pitchFamily="18" charset="0"/>
              </a:rPr>
              <a:t>, </a:t>
            </a:r>
            <a:r>
              <a:rPr lang="en-US" sz="1800" i="1" dirty="0" smtClean="0">
                <a:latin typeface="Arial" panose="020B0604020202020204" pitchFamily="34" charset="0"/>
                <a:ea typeface="Times New Roman" panose="02020603050405020304" pitchFamily="18" charset="0"/>
              </a:rPr>
              <a:t>319</a:t>
            </a:r>
            <a:r>
              <a:rPr lang="en-US" sz="1800" dirty="0" smtClean="0">
                <a:latin typeface="Arial" panose="020B0604020202020204" pitchFamily="34" charset="0"/>
                <a:ea typeface="Times New Roman" panose="02020603050405020304" pitchFamily="18" charset="0"/>
              </a:rPr>
              <a:t>(14), 1520. https://doi.org/10.1001/jama.2018.3808</a:t>
            </a:r>
            <a:endParaRPr lang="en-US" sz="1100" dirty="0" smtClean="0">
              <a:latin typeface="Times New Roman" panose="02020603050405020304" pitchFamily="18" charset="0"/>
              <a:ea typeface="Times New Roman" panose="02020603050405020304" pitchFamily="18" charset="0"/>
            </a:endParaRPr>
          </a:p>
          <a:p>
            <a:pPr marL="0">
              <a:lnSpc>
                <a:spcPct val="107000"/>
              </a:lnSpc>
              <a:spcBef>
                <a:spcPts val="0"/>
              </a:spcBef>
              <a:spcAft>
                <a:spcPts val="800"/>
              </a:spcAft>
              <a:defRPr/>
            </a:pPr>
            <a:endParaRPr lang="en-US" sz="1050" dirty="0">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15201</TotalTime>
  <Words>724</Words>
  <Application>Microsoft Office PowerPoint</Application>
  <PresentationFormat>On-screen Show (4:3)</PresentationFormat>
  <Paragraphs>58</Paragraphs>
  <Slides>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Constantia</vt:lpstr>
      <vt:lpstr>Wingdings 2</vt:lpstr>
      <vt:lpstr>Times New Roman</vt:lpstr>
      <vt:lpstr>Wingdings</vt:lpstr>
      <vt:lpstr>Flow</vt:lpstr>
      <vt:lpstr>     Implementing the Stepwise Approach for Asthma Treatment Student’s Name: Institutional Affiliation: </vt:lpstr>
      <vt:lpstr>Treatment Options for Asthma Patients</vt:lpstr>
      <vt:lpstr>Treatment Options for Asthma Patients CONTD.</vt:lpstr>
      <vt:lpstr>Side Effects of Asthma Drugs on Patients </vt:lpstr>
      <vt:lpstr>Stepwise Approach to Asthma Treatment and Management</vt:lpstr>
      <vt:lpstr>Stepwise Approach to Asthma Treatment and Management</vt:lpstr>
      <vt:lpstr>Importance of Stepwise Management of Asthma for Healthcare Providers and Patients</vt:lpstr>
      <vt:lpstr>References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ALZHEIMER’S DISEASE</dc:title>
  <dc:creator>KING LION</dc:creator>
  <cp:lastModifiedBy>ann</cp:lastModifiedBy>
  <cp:revision>599</cp:revision>
  <dcterms:created xsi:type="dcterms:W3CDTF">2014-02-01T04:28:55Z</dcterms:created>
  <dcterms:modified xsi:type="dcterms:W3CDTF">2021-09-18T08:26:18Z</dcterms:modified>
</cp:coreProperties>
</file>